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2" r:id="rId1"/>
  </p:sldMasterIdLst>
  <p:notesMasterIdLst>
    <p:notesMasterId r:id="rId64"/>
  </p:notesMasterIdLst>
  <p:sldIdLst>
    <p:sldId id="257" r:id="rId2"/>
    <p:sldId id="292" r:id="rId3"/>
    <p:sldId id="461" r:id="rId4"/>
    <p:sldId id="462" r:id="rId5"/>
    <p:sldId id="463" r:id="rId6"/>
    <p:sldId id="442" r:id="rId7"/>
    <p:sldId id="460" r:id="rId8"/>
    <p:sldId id="294" r:id="rId9"/>
    <p:sldId id="295" r:id="rId10"/>
    <p:sldId id="296" r:id="rId11"/>
    <p:sldId id="297" r:id="rId12"/>
    <p:sldId id="298" r:id="rId13"/>
    <p:sldId id="293" r:id="rId14"/>
    <p:sldId id="444" r:id="rId15"/>
    <p:sldId id="300" r:id="rId16"/>
    <p:sldId id="443" r:id="rId17"/>
    <p:sldId id="464" r:id="rId18"/>
    <p:sldId id="299" r:id="rId19"/>
    <p:sldId id="445" r:id="rId20"/>
    <p:sldId id="264" r:id="rId21"/>
    <p:sldId id="259" r:id="rId22"/>
    <p:sldId id="265" r:id="rId23"/>
    <p:sldId id="269" r:id="rId24"/>
    <p:sldId id="266" r:id="rId25"/>
    <p:sldId id="459" r:id="rId26"/>
    <p:sldId id="267" r:id="rId27"/>
    <p:sldId id="268" r:id="rId28"/>
    <p:sldId id="270" r:id="rId29"/>
    <p:sldId id="271" r:id="rId30"/>
    <p:sldId id="260" r:id="rId31"/>
    <p:sldId id="272" r:id="rId32"/>
    <p:sldId id="273" r:id="rId33"/>
    <p:sldId id="278" r:id="rId34"/>
    <p:sldId id="275" r:id="rId35"/>
    <p:sldId id="277" r:id="rId36"/>
    <p:sldId id="276" r:id="rId37"/>
    <p:sldId id="446" r:id="rId38"/>
    <p:sldId id="274" r:id="rId39"/>
    <p:sldId id="261" r:id="rId40"/>
    <p:sldId id="279" r:id="rId41"/>
    <p:sldId id="280" r:id="rId42"/>
    <p:sldId id="281" r:id="rId43"/>
    <p:sldId id="262" r:id="rId44"/>
    <p:sldId id="285" r:id="rId45"/>
    <p:sldId id="286" r:id="rId46"/>
    <p:sldId id="447" r:id="rId47"/>
    <p:sldId id="282" r:id="rId48"/>
    <p:sldId id="283" r:id="rId49"/>
    <p:sldId id="284" r:id="rId50"/>
    <p:sldId id="287" r:id="rId51"/>
    <p:sldId id="263" r:id="rId52"/>
    <p:sldId id="448" r:id="rId53"/>
    <p:sldId id="465" r:id="rId54"/>
    <p:sldId id="449" r:id="rId55"/>
    <p:sldId id="452" r:id="rId56"/>
    <p:sldId id="451" r:id="rId57"/>
    <p:sldId id="453" r:id="rId58"/>
    <p:sldId id="450" r:id="rId59"/>
    <p:sldId id="456" r:id="rId60"/>
    <p:sldId id="288" r:id="rId61"/>
    <p:sldId id="457" r:id="rId62"/>
    <p:sldId id="458" r:id="rId63"/>
  </p:sldIdLst>
  <p:sldSz cx="12192000" cy="6858000"/>
  <p:notesSz cx="6858000" cy="9144000"/>
  <p:embeddedFontLs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等线" panose="02010600030101010101" pitchFamily="2" charset="-122"/>
      <p:regular r:id="rId69"/>
      <p:bold r:id="rId70"/>
    </p:embeddedFont>
    <p:embeddedFont>
      <p:font typeface="华文楷体" panose="02010600040101010101" pitchFamily="2" charset="-122"/>
      <p:regular r:id="rId71"/>
    </p:embeddedFont>
    <p:embeddedFont>
      <p:font typeface="思源黑体 CN" panose="020B0500000000000000" pitchFamily="34" charset="-122"/>
      <p:regular r:id="rId72"/>
      <p:bold r:id="rId73"/>
    </p:embeddedFont>
    <p:embeddedFont>
      <p:font typeface="思源黑体 CN Medium" panose="020B0600000000000000" pitchFamily="34" charset="-122"/>
      <p:regular r:id="rId74"/>
    </p:embeddedFont>
    <p:embeddedFont>
      <p:font typeface="思源黑体 CN Normal" panose="020B0400000000000000" pitchFamily="34" charset="-122"/>
      <p:regular r:id="rId7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einuZXE84jVlH0hlbxPVig==" hashData="ZDpGBnx2dWXNpptIPAhX8Ba7y/geHfOTifQMBbEII/xr8XQZc40DnszPqEzZbEIUq7NBZz7/oeEY0pa6RZhrLA=="/>
  <p:extLst>
    <p:ext uri="{521415D9-36F7-43E2-AB2F-B90AF26B5E84}">
      <p14:sectionLst xmlns:p14="http://schemas.microsoft.com/office/powerpoint/2010/main">
        <p14:section name="默认节" id="{AAC1F3A0-37B6-464E-AA3A-438C87D9BB14}">
          <p14:sldIdLst>
            <p14:sldId id="257"/>
            <p14:sldId id="292"/>
            <p14:sldId id="461"/>
            <p14:sldId id="462"/>
            <p14:sldId id="463"/>
            <p14:sldId id="442"/>
            <p14:sldId id="460"/>
            <p14:sldId id="294"/>
            <p14:sldId id="295"/>
            <p14:sldId id="296"/>
            <p14:sldId id="297"/>
            <p14:sldId id="298"/>
            <p14:sldId id="293"/>
            <p14:sldId id="444"/>
            <p14:sldId id="300"/>
            <p14:sldId id="443"/>
            <p14:sldId id="464"/>
            <p14:sldId id="299"/>
            <p14:sldId id="445"/>
            <p14:sldId id="264"/>
            <p14:sldId id="259"/>
            <p14:sldId id="265"/>
            <p14:sldId id="269"/>
            <p14:sldId id="266"/>
            <p14:sldId id="459"/>
            <p14:sldId id="267"/>
            <p14:sldId id="268"/>
            <p14:sldId id="270"/>
            <p14:sldId id="271"/>
            <p14:sldId id="260"/>
            <p14:sldId id="272"/>
            <p14:sldId id="273"/>
            <p14:sldId id="278"/>
            <p14:sldId id="275"/>
            <p14:sldId id="277"/>
            <p14:sldId id="276"/>
            <p14:sldId id="446"/>
            <p14:sldId id="274"/>
            <p14:sldId id="261"/>
            <p14:sldId id="279"/>
            <p14:sldId id="280"/>
            <p14:sldId id="281"/>
            <p14:sldId id="262"/>
            <p14:sldId id="285"/>
            <p14:sldId id="286"/>
            <p14:sldId id="447"/>
            <p14:sldId id="282"/>
            <p14:sldId id="283"/>
            <p14:sldId id="284"/>
            <p14:sldId id="287"/>
            <p14:sldId id="263"/>
            <p14:sldId id="448"/>
            <p14:sldId id="465"/>
            <p14:sldId id="449"/>
            <p14:sldId id="452"/>
            <p14:sldId id="451"/>
            <p14:sldId id="453"/>
            <p14:sldId id="450"/>
            <p14:sldId id="456"/>
            <p14:sldId id="288"/>
            <p14:sldId id="457"/>
            <p14:sldId id="4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6113" autoAdjust="0"/>
  </p:normalViewPr>
  <p:slideViewPr>
    <p:cSldViewPr snapToGrid="0">
      <p:cViewPr varScale="1">
        <p:scale>
          <a:sx n="72" d="100"/>
          <a:sy n="72" d="100"/>
        </p:scale>
        <p:origin x="542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FD4B2-75FE-4BEF-A153-4113382C0BA1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52895-2ECA-4FB1-8F12-B8471A2072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01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2895-2ECA-4FB1-8F12-B8471A2072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627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2895-2ECA-4FB1-8F12-B8471A2072E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8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94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35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C36D00-EB65-D372-28EE-C1CD7ED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14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C75327B-6780-00F4-D93F-1249E69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94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4EA0E3B-E87D-6B82-E3C9-77435CF1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57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0A3455-1B99-EB33-253F-AEA8FAF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989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533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ssl.org/docs/man1.1.1/man5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cd-io/etcd/releas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90/" TargetMode="External"/><Relationship Id="rId2" Type="http://schemas.openxmlformats.org/officeDocument/2006/relationships/hyperlink" Target="https://github.com/prometheus/prometheus/releases/download/v2.45.0/prometheus-2.45.0.windows-amd64.zip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hyperlink" Target="https://grafana.com/grafana/download?platform=window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3000/connections/add-new-connection?cat=data-sourc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16686/" TargetMode="External"/><Relationship Id="rId2" Type="http://schemas.openxmlformats.org/officeDocument/2006/relationships/hyperlink" Target="https://www.jaegertracing.io/download/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rotocolbuffers/protobuf/release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2A26-0BA0-859D-1E7C-95AD06F4B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1323"/>
            <a:ext cx="9144000" cy="1055353"/>
          </a:xfrm>
        </p:spPr>
        <p:txBody>
          <a:bodyPr/>
          <a:lstStyle/>
          <a:p>
            <a:r>
              <a:rPr lang="zh-CN" altLang="en-US" dirty="0"/>
              <a:t>微服务</a:t>
            </a:r>
          </a:p>
        </p:txBody>
      </p:sp>
    </p:spTree>
    <p:extLst>
      <p:ext uri="{BB962C8B-B14F-4D97-AF65-F5344CB8AC3E}">
        <p14:creationId xmlns:p14="http://schemas.microsoft.com/office/powerpoint/2010/main" val="110709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B8298-63AE-A7BD-7B37-49E9CC3B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.proto</a:t>
            </a:r>
            <a:r>
              <a:rPr lang="zh-CN" altLang="en-US" dirty="0"/>
              <a:t>转</a:t>
            </a:r>
            <a:r>
              <a:rPr lang="en-US" altLang="zh-CN" dirty="0"/>
              <a:t>.go</a:t>
            </a:r>
            <a:r>
              <a:rPr lang="zh-CN" altLang="en-US" dirty="0"/>
              <a:t>的工具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66881-E431-F730-6BC6-41B7432E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17868" cy="240447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google</a:t>
            </a:r>
            <a:r>
              <a:rPr lang="zh-CN" altLang="en-US" dirty="0"/>
              <a:t>官方工具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go get -u google.golang.org/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protobuf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go install google.golang.org/</a:t>
            </a:r>
            <a:r>
              <a:rPr lang="en-US" altLang="zh-CN" dirty="0" err="1">
                <a:latin typeface="Consolas" panose="020B0609020204030204" pitchFamily="49" charset="0"/>
              </a:rPr>
              <a:t>protobuf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cmd</a:t>
            </a:r>
            <a:r>
              <a:rPr lang="en-US" altLang="zh-CN" dirty="0">
                <a:latin typeface="Consolas" panose="020B0609020204030204" pitchFamily="49" charset="0"/>
              </a:rPr>
              <a:t>/protoc-gen-go@v1.31.0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</a:rPr>
              <a:t>或者直接指定最新版本</a:t>
            </a:r>
            <a:r>
              <a:rPr lang="en-US" altLang="zh-CN" dirty="0">
                <a:latin typeface="Consolas" panose="020B0609020204030204" pitchFamily="49" charset="0"/>
              </a:rPr>
              <a:t>go install google.golang.org/</a:t>
            </a:r>
            <a:r>
              <a:rPr lang="en-US" altLang="zh-CN" dirty="0" err="1">
                <a:latin typeface="Consolas" panose="020B0609020204030204" pitchFamily="49" charset="0"/>
              </a:rPr>
              <a:t>protobuf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cmd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protoc-gen-go@latest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6F1420-8376-1E3E-FA14-96F6A54C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6332"/>
            <a:ext cx="5817868" cy="1835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3F435B-909F-3E0D-EE18-0861E1144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3" y="2477867"/>
            <a:ext cx="4722466" cy="37444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152D2D5-E1EE-E418-7BD9-8B521E30AC16}"/>
              </a:ext>
            </a:extLst>
          </p:cNvPr>
          <p:cNvSpPr/>
          <p:nvPr/>
        </p:nvSpPr>
        <p:spPr>
          <a:xfrm>
            <a:off x="7398689" y="2477867"/>
            <a:ext cx="1594236" cy="336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493017-A378-5AA4-1C0B-CBAAA5A48D98}"/>
              </a:ext>
            </a:extLst>
          </p:cNvPr>
          <p:cNvSpPr txBox="1"/>
          <p:nvPr/>
        </p:nvSpPr>
        <p:spPr>
          <a:xfrm>
            <a:off x="7589593" y="21382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GOPATH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DF97A67B-CB2D-0E94-CC5F-201FA2BF7449}"/>
              </a:ext>
            </a:extLst>
          </p:cNvPr>
          <p:cNvSpPr/>
          <p:nvPr/>
        </p:nvSpPr>
        <p:spPr>
          <a:xfrm>
            <a:off x="4090945" y="1304014"/>
            <a:ext cx="5653378" cy="766786"/>
          </a:xfrm>
          <a:prstGeom prst="wedgeEllipseCallout">
            <a:avLst>
              <a:gd name="adj1" fmla="val -39821"/>
              <a:gd name="adj2" fmla="val 723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github.com/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golang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protobuf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已经被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google.golang.org/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protobuf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取代</a:t>
            </a:r>
          </a:p>
        </p:txBody>
      </p:sp>
    </p:spTree>
    <p:extLst>
      <p:ext uri="{BB962C8B-B14F-4D97-AF65-F5344CB8AC3E}">
        <p14:creationId xmlns:p14="http://schemas.microsoft.com/office/powerpoint/2010/main" val="415650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B12DD-CA15-2F7A-0BD8-E0415574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gogofast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15E58C-CD64-DE48-EE8B-56DF3ACAA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04868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/>
              <a:t>gogo</a:t>
            </a:r>
            <a:r>
              <a:rPr lang="zh-CN" altLang="en-US" dirty="0"/>
              <a:t>版本在官方版本的基础之上进行了封装，提供更多的功能，即使你只需要官方提供的标准功能，</a:t>
            </a:r>
            <a:r>
              <a:rPr lang="en-US" altLang="zh-CN" dirty="0" err="1"/>
              <a:t>gogo</a:t>
            </a:r>
            <a:r>
              <a:rPr lang="zh-CN" altLang="en-US" dirty="0"/>
              <a:t>的性能也更好，</a:t>
            </a:r>
            <a:r>
              <a:rPr lang="en-US" altLang="zh-CN" dirty="0" err="1"/>
              <a:t>etcd</a:t>
            </a:r>
            <a:r>
              <a:rPr lang="zh-CN" altLang="en-US" dirty="0"/>
              <a:t>、</a:t>
            </a:r>
            <a:r>
              <a:rPr lang="en-US" altLang="zh-CN" dirty="0"/>
              <a:t>k8s</a:t>
            </a:r>
            <a:r>
              <a:rPr lang="zh-CN" altLang="en-US" dirty="0"/>
              <a:t>、</a:t>
            </a:r>
            <a:r>
              <a:rPr lang="en-US" altLang="zh-CN" dirty="0" err="1"/>
              <a:t>tidb</a:t>
            </a:r>
            <a:r>
              <a:rPr lang="zh-CN" altLang="en-US" dirty="0"/>
              <a:t>、</a:t>
            </a:r>
            <a:r>
              <a:rPr lang="en-US" altLang="zh-CN" dirty="0"/>
              <a:t>docker </a:t>
            </a:r>
            <a:r>
              <a:rPr lang="en-US" altLang="zh-CN" dirty="0" err="1"/>
              <a:t>swarmkit</a:t>
            </a:r>
            <a:r>
              <a:rPr lang="zh-CN" altLang="en-US" dirty="0"/>
              <a:t>这些知名项目使用的也都是</a:t>
            </a:r>
            <a:r>
              <a:rPr lang="en-US" altLang="zh-CN" dirty="0" err="1"/>
              <a:t>gogo</a:t>
            </a:r>
            <a:r>
              <a:rPr lang="zh-CN" altLang="en-US" dirty="0"/>
              <a:t>版本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go get github.com/</a:t>
            </a:r>
            <a:r>
              <a:rPr lang="en-US" altLang="zh-CN" dirty="0" err="1"/>
              <a:t>gogo</a:t>
            </a:r>
            <a:r>
              <a:rPr lang="en-US" altLang="zh-CN" dirty="0"/>
              <a:t>/</a:t>
            </a:r>
            <a:r>
              <a:rPr lang="en-US" altLang="zh-CN" dirty="0" err="1"/>
              <a:t>protobuf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go install github.com/</a:t>
            </a:r>
            <a:r>
              <a:rPr lang="en-US" altLang="zh-CN" dirty="0" err="1"/>
              <a:t>gogo</a:t>
            </a:r>
            <a:r>
              <a:rPr lang="en-US" altLang="zh-CN" dirty="0"/>
              <a:t>/</a:t>
            </a:r>
            <a:r>
              <a:rPr lang="en-US" altLang="zh-CN" dirty="0" err="1"/>
              <a:t>protobuf</a:t>
            </a:r>
            <a:r>
              <a:rPr lang="en-US" altLang="zh-CN" dirty="0"/>
              <a:t>/protoc-gen-gofast@v1.3.2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go install github.com/</a:t>
            </a:r>
            <a:r>
              <a:rPr lang="en-US" altLang="zh-CN" dirty="0" err="1"/>
              <a:t>gogo</a:t>
            </a:r>
            <a:r>
              <a:rPr lang="en-US" altLang="zh-CN" dirty="0"/>
              <a:t>/</a:t>
            </a:r>
            <a:r>
              <a:rPr lang="en-US" altLang="zh-CN" dirty="0" err="1"/>
              <a:t>protobuf</a:t>
            </a:r>
            <a:r>
              <a:rPr lang="en-US" altLang="zh-CN" dirty="0"/>
              <a:t>/protoc-gen-gogofast@v1.3.2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go install github.com/</a:t>
            </a:r>
            <a:r>
              <a:rPr lang="en-US" altLang="zh-CN" dirty="0" err="1"/>
              <a:t>gogo</a:t>
            </a:r>
            <a:r>
              <a:rPr lang="en-US" altLang="zh-CN" dirty="0"/>
              <a:t>/</a:t>
            </a:r>
            <a:r>
              <a:rPr lang="en-US" altLang="zh-CN" dirty="0" err="1"/>
              <a:t>protobuf</a:t>
            </a:r>
            <a:r>
              <a:rPr lang="en-US" altLang="zh-CN" dirty="0"/>
              <a:t>/protoc-gen-gogofaster@v1.3.2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go </a:t>
            </a:r>
            <a:r>
              <a:rPr lang="en-US" altLang="zh-CN" sz="2900" dirty="0"/>
              <a:t>install github.com/</a:t>
            </a:r>
            <a:r>
              <a:rPr lang="en-US" altLang="zh-CN" sz="2900" dirty="0" err="1"/>
              <a:t>gogo</a:t>
            </a:r>
            <a:r>
              <a:rPr lang="en-US" altLang="zh-CN" sz="2900" dirty="0"/>
              <a:t>/</a:t>
            </a:r>
            <a:r>
              <a:rPr lang="en-US" altLang="zh-CN" sz="2900" dirty="0" err="1"/>
              <a:t>protobuf</a:t>
            </a:r>
            <a:r>
              <a:rPr lang="en-US" altLang="zh-CN" sz="2900" dirty="0"/>
              <a:t>/protoc-gen-gogoslick@v1.3.2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76212"/>
                </a:solidFill>
              </a:rPr>
              <a:t>google</a:t>
            </a:r>
            <a:r>
              <a:rPr lang="zh-CN" altLang="en-US" dirty="0">
                <a:solidFill>
                  <a:srgbClr val="F76212"/>
                </a:solidFill>
              </a:rPr>
              <a:t>官方的</a:t>
            </a:r>
            <a:r>
              <a:rPr lang="en-US" altLang="zh-CN" sz="2900" dirty="0" err="1">
                <a:solidFill>
                  <a:srgbClr val="F76212"/>
                </a:solidFill>
              </a:rPr>
              <a:t>protoc</a:t>
            </a:r>
            <a:r>
              <a:rPr lang="en-US" altLang="zh-CN" sz="2900" dirty="0">
                <a:solidFill>
                  <a:srgbClr val="F76212"/>
                </a:solidFill>
              </a:rPr>
              <a:t>-gen-go</a:t>
            </a:r>
            <a:r>
              <a:rPr lang="zh-CN" altLang="en-US" dirty="0">
                <a:solidFill>
                  <a:srgbClr val="F76212"/>
                </a:solidFill>
              </a:rPr>
              <a:t>和</a:t>
            </a:r>
            <a:r>
              <a:rPr lang="zh-CN" altLang="en-US" dirty="0">
                <a:solidFill>
                  <a:srgbClr val="F76212"/>
                </a:solidFill>
                <a:latin typeface="Consolas" panose="020B0609020204030204" pitchFamily="49" charset="0"/>
              </a:rPr>
              <a:t>非官方的</a:t>
            </a:r>
            <a:r>
              <a:rPr lang="en-US" altLang="zh-CN" dirty="0" err="1">
                <a:solidFill>
                  <a:srgbClr val="F76212"/>
                </a:solidFill>
              </a:rPr>
              <a:t>protoc</a:t>
            </a:r>
            <a:r>
              <a:rPr lang="en-US" altLang="zh-CN" dirty="0">
                <a:solidFill>
                  <a:srgbClr val="F76212"/>
                </a:solidFill>
              </a:rPr>
              <a:t>-gen-</a:t>
            </a:r>
            <a:r>
              <a:rPr lang="en-US" altLang="zh-CN" dirty="0" err="1">
                <a:solidFill>
                  <a:srgbClr val="F76212"/>
                </a:solidFill>
              </a:rPr>
              <a:t>gofast</a:t>
            </a:r>
            <a:r>
              <a:rPr lang="zh-CN" altLang="en-US" dirty="0">
                <a:solidFill>
                  <a:srgbClr val="F76212"/>
                </a:solidFill>
              </a:rPr>
              <a:t>选择一个使用即可</a:t>
            </a:r>
            <a:endParaRPr lang="en-US" altLang="zh-CN" dirty="0">
              <a:solidFill>
                <a:srgbClr val="F7621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372DC9-3E95-ACBC-BAC3-B2F60CC72641}"/>
              </a:ext>
            </a:extLst>
          </p:cNvPr>
          <p:cNvSpPr txBox="1"/>
          <p:nvPr/>
        </p:nvSpPr>
        <p:spPr>
          <a:xfrm>
            <a:off x="8603311" y="3234999"/>
            <a:ext cx="27107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只需要任意安装一个即可。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功能越来越强大，性能越来越好，但其实差别都不大，实际工作中我一般都用gogofaster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7D4FFDEF-B9DC-6994-400F-2FF99BC18441}"/>
              </a:ext>
            </a:extLst>
          </p:cNvPr>
          <p:cNvSpPr/>
          <p:nvPr/>
        </p:nvSpPr>
        <p:spPr>
          <a:xfrm>
            <a:off x="8327169" y="3252083"/>
            <a:ext cx="196629" cy="1443161"/>
          </a:xfrm>
          <a:prstGeom prst="rightBrace">
            <a:avLst>
              <a:gd name="adj1" fmla="val 81061"/>
              <a:gd name="adj2" fmla="val 4888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53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8F9CE-1B8C-3230-8581-D0DD1E88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序列化性能对比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D700BAC-3224-AF54-E134-22EB0E4F64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539431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79035">
                  <a:extLst>
                    <a:ext uri="{9D8B030D-6E8A-4147-A177-3AD203B41FA5}">
                      <a16:colId xmlns:a16="http://schemas.microsoft.com/office/drawing/2014/main" val="1578996017"/>
                    </a:ext>
                  </a:extLst>
                </a:gridCol>
                <a:gridCol w="1439186">
                  <a:extLst>
                    <a:ext uri="{9D8B030D-6E8A-4147-A177-3AD203B41FA5}">
                      <a16:colId xmlns:a16="http://schemas.microsoft.com/office/drawing/2014/main" val="420836471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91799828"/>
                    </a:ext>
                  </a:extLst>
                </a:gridCol>
                <a:gridCol w="2035534">
                  <a:extLst>
                    <a:ext uri="{9D8B030D-6E8A-4147-A177-3AD203B41FA5}">
                      <a16:colId xmlns:a16="http://schemas.microsoft.com/office/drawing/2014/main" val="3783490273"/>
                    </a:ext>
                  </a:extLst>
                </a:gridCol>
                <a:gridCol w="2515925">
                  <a:extLst>
                    <a:ext uri="{9D8B030D-6E8A-4147-A177-3AD203B41FA5}">
                      <a16:colId xmlns:a16="http://schemas.microsoft.com/office/drawing/2014/main" val="377141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执行次数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速度 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ns/op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内存开销 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B/op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内存申请 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allocs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/op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7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protoc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-gen-go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409190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2682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1256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85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json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191349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5318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1568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70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sonic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833697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1365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1083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07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protoc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-gen-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gogofaster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1301983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883.2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728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4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821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79312-958F-A66D-C835-C8A42E335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grpc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610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6C7C7-9734-F041-27BF-22D24BF2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</a:t>
            </a:r>
            <a:r>
              <a:rPr lang="en-US" altLang="zh-CN" dirty="0" err="1"/>
              <a:t>grpc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7C69E-AD46-1211-DBCE-47396B9D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5895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go get -u </a:t>
            </a:r>
            <a:r>
              <a:rPr lang="en-US" altLang="zh-CN" sz="2400" i="0" dirty="0">
                <a:effectLst/>
              </a:rPr>
              <a:t>google.golang.org/</a:t>
            </a:r>
            <a:r>
              <a:rPr lang="en-US" altLang="zh-CN" sz="2400" i="0" dirty="0" err="1">
                <a:effectLst/>
              </a:rPr>
              <a:t>grpc</a:t>
            </a:r>
            <a:r>
              <a:rPr lang="en-US" altLang="zh-CN" sz="2400" i="0" dirty="0">
                <a:effectLst/>
              </a:rPr>
              <a:t>/</a:t>
            </a:r>
            <a:r>
              <a:rPr lang="en-US" altLang="zh-CN" sz="2400" i="0" dirty="0" err="1">
                <a:effectLst/>
              </a:rPr>
              <a:t>cmd</a:t>
            </a:r>
            <a:r>
              <a:rPr lang="en-US" altLang="zh-CN" sz="2400" i="0" dirty="0">
                <a:effectLst/>
              </a:rPr>
              <a:t>/</a:t>
            </a:r>
            <a:r>
              <a:rPr lang="en-US" altLang="zh-CN" sz="2400" i="0" dirty="0" err="1">
                <a:effectLst/>
              </a:rPr>
              <a:t>protoc</a:t>
            </a:r>
            <a:r>
              <a:rPr lang="en-US" altLang="zh-CN" sz="2400" i="0" dirty="0">
                <a:effectLst/>
              </a:rPr>
              <a:t>-gen-go-</a:t>
            </a:r>
            <a:r>
              <a:rPr lang="en-US" altLang="zh-CN" sz="2400" i="0" dirty="0" err="1">
                <a:effectLst/>
              </a:rPr>
              <a:t>grpc</a:t>
            </a:r>
            <a:endParaRPr lang="en-US" altLang="zh-CN" sz="2400" i="0" dirty="0">
              <a:effectLst/>
            </a:endParaRPr>
          </a:p>
          <a:p>
            <a:r>
              <a:rPr lang="en-US" altLang="zh-CN" sz="2400" dirty="0"/>
              <a:t>go install </a:t>
            </a:r>
            <a:r>
              <a:rPr lang="en-US" altLang="zh-CN" sz="2400" i="0" dirty="0">
                <a:effectLst/>
              </a:rPr>
              <a:t>google.golang.org/</a:t>
            </a:r>
            <a:r>
              <a:rPr lang="en-US" altLang="zh-CN" sz="2400" i="0" dirty="0" err="1">
                <a:effectLst/>
              </a:rPr>
              <a:t>grpc</a:t>
            </a:r>
            <a:r>
              <a:rPr lang="en-US" altLang="zh-CN" sz="2400" i="0" dirty="0">
                <a:effectLst/>
              </a:rPr>
              <a:t>/</a:t>
            </a:r>
            <a:r>
              <a:rPr lang="en-US" altLang="zh-CN" sz="2400" i="0" dirty="0" err="1">
                <a:effectLst/>
              </a:rPr>
              <a:t>cmd</a:t>
            </a:r>
            <a:r>
              <a:rPr lang="en-US" altLang="zh-CN" sz="2400" i="0" dirty="0">
                <a:effectLst/>
              </a:rPr>
              <a:t>/</a:t>
            </a:r>
            <a:r>
              <a:rPr lang="en-US" altLang="zh-CN" sz="2400" i="0" dirty="0" err="1">
                <a:effectLst/>
              </a:rPr>
              <a:t>protoc-gen-go-grpc@</a:t>
            </a:r>
            <a:r>
              <a:rPr lang="en-US" altLang="zh-CN" sz="2400" dirty="0" err="1"/>
              <a:t>latest</a:t>
            </a:r>
            <a:endParaRPr lang="en-US" altLang="zh-CN" sz="2400" dirty="0"/>
          </a:p>
          <a:p>
            <a:r>
              <a:rPr lang="zh-CN" altLang="en-US" sz="2400" dirty="0"/>
              <a:t>官方版本。</a:t>
            </a:r>
            <a:r>
              <a:rPr lang="en-US" altLang="zh-CN" sz="2400" dirty="0" err="1">
                <a:effectLst/>
              </a:rPr>
              <a:t>protoc</a:t>
            </a:r>
            <a:r>
              <a:rPr lang="en-US" altLang="zh-CN" sz="2400" dirty="0">
                <a:effectLst/>
              </a:rPr>
              <a:t> --</a:t>
            </a:r>
            <a:r>
              <a:rPr lang="en-US" altLang="zh-CN" sz="2400" dirty="0" err="1">
                <a:effectLst/>
              </a:rPr>
              <a:t>go_out</a:t>
            </a:r>
            <a:r>
              <a:rPr lang="en-US" altLang="zh-CN" sz="2400" dirty="0">
                <a:effectLst/>
              </a:rPr>
              <a:t>=. </a:t>
            </a:r>
            <a:r>
              <a:rPr lang="en-US" altLang="zh-CN" sz="2400" dirty="0">
                <a:solidFill>
                  <a:srgbClr val="F76212"/>
                </a:solidFill>
                <a:effectLst/>
              </a:rPr>
              <a:t>--go-</a:t>
            </a:r>
            <a:r>
              <a:rPr lang="en-US" altLang="zh-CN" sz="2400" dirty="0" err="1">
                <a:solidFill>
                  <a:srgbClr val="F76212"/>
                </a:solidFill>
                <a:effectLst/>
              </a:rPr>
              <a:t>grpc_out</a:t>
            </a:r>
            <a:r>
              <a:rPr lang="en-US" altLang="zh-CN" sz="2400" dirty="0">
                <a:solidFill>
                  <a:srgbClr val="F76212"/>
                </a:solidFill>
                <a:effectLst/>
              </a:rPr>
              <a:t>=. </a:t>
            </a:r>
            <a:r>
              <a:rPr lang="en-US" altLang="zh-CN" sz="2400" dirty="0" err="1">
                <a:effectLst/>
              </a:rPr>
              <a:t>student.proto</a:t>
            </a:r>
            <a:r>
              <a:rPr lang="en-US" altLang="zh-CN" sz="2400" dirty="0">
                <a:effectLst/>
              </a:rPr>
              <a:t>  </a:t>
            </a:r>
            <a:r>
              <a:rPr lang="zh-CN" altLang="en-US" sz="2400" dirty="0"/>
              <a:t>除了生成</a:t>
            </a:r>
            <a:r>
              <a:rPr lang="en-US" altLang="zh-CN" sz="2400" dirty="0" err="1">
                <a:effectLst/>
              </a:rPr>
              <a:t>student</a:t>
            </a:r>
            <a:r>
              <a:rPr lang="en-US" altLang="zh-CN" sz="2400" dirty="0" err="1"/>
              <a:t>.pb.go</a:t>
            </a:r>
            <a:r>
              <a:rPr lang="zh-CN" altLang="en-US" sz="2400" dirty="0"/>
              <a:t>文件外还会生成</a:t>
            </a:r>
            <a:r>
              <a:rPr lang="en-US" altLang="zh-CN" sz="2400" dirty="0" err="1">
                <a:effectLst/>
              </a:rPr>
              <a:t>student_grpc</a:t>
            </a:r>
            <a:r>
              <a:rPr lang="en-US" altLang="zh-CN" sz="2400" dirty="0" err="1"/>
              <a:t>.pb.go</a:t>
            </a:r>
            <a:endParaRPr lang="en-US" altLang="zh-CN" sz="2400" dirty="0">
              <a:effectLst/>
            </a:endParaRPr>
          </a:p>
          <a:p>
            <a:r>
              <a:rPr lang="zh-CN" altLang="en-US" sz="2400" dirty="0">
                <a:effectLst/>
              </a:rPr>
              <a:t>早些年使用</a:t>
            </a:r>
            <a:r>
              <a:rPr lang="en-US" altLang="zh-CN" sz="2400" dirty="0">
                <a:effectLst/>
              </a:rPr>
              <a:t>github.com/</a:t>
            </a:r>
            <a:r>
              <a:rPr lang="en-US" altLang="zh-CN" sz="2400" dirty="0" err="1">
                <a:effectLst/>
              </a:rPr>
              <a:t>golang</a:t>
            </a:r>
            <a:r>
              <a:rPr lang="en-US" altLang="zh-CN" sz="2400" dirty="0">
                <a:effectLst/>
              </a:rPr>
              <a:t>/</a:t>
            </a:r>
            <a:r>
              <a:rPr lang="en-US" altLang="zh-CN" sz="2400" dirty="0" err="1">
                <a:effectLst/>
              </a:rPr>
              <a:t>protobuf</a:t>
            </a:r>
            <a:r>
              <a:rPr lang="en-US" altLang="zh-CN" sz="2400" dirty="0">
                <a:effectLst/>
              </a:rPr>
              <a:t>/</a:t>
            </a:r>
            <a:r>
              <a:rPr lang="en-US" altLang="zh-CN" sz="2400" dirty="0" err="1">
                <a:effectLst/>
              </a:rPr>
              <a:t>protoc</a:t>
            </a:r>
            <a:r>
              <a:rPr lang="en-US" altLang="zh-CN" sz="2400" dirty="0">
                <a:effectLst/>
              </a:rPr>
              <a:t>-gen-go</a:t>
            </a:r>
            <a:r>
              <a:rPr lang="zh-CN" altLang="en-US" sz="2400" dirty="0">
                <a:effectLst/>
              </a:rPr>
              <a:t>时，使用的命令是：</a:t>
            </a:r>
            <a:r>
              <a:rPr lang="en-US" altLang="zh-CN" sz="2400" dirty="0" err="1">
                <a:effectLst/>
              </a:rPr>
              <a:t>protoc</a:t>
            </a:r>
            <a:r>
              <a:rPr lang="en-US" altLang="zh-CN" sz="2400" dirty="0">
                <a:effectLst/>
              </a:rPr>
              <a:t> --</a:t>
            </a:r>
            <a:r>
              <a:rPr lang="en-US" altLang="zh-CN" sz="2400" dirty="0" err="1">
                <a:effectLst/>
              </a:rPr>
              <a:t>go_out</a:t>
            </a:r>
            <a:r>
              <a:rPr lang="en-US" altLang="zh-CN" sz="2400" dirty="0">
                <a:effectLst/>
              </a:rPr>
              <a:t>=</a:t>
            </a:r>
            <a:r>
              <a:rPr lang="en-US" altLang="zh-CN" sz="2400" dirty="0">
                <a:solidFill>
                  <a:srgbClr val="F76212"/>
                </a:solidFill>
                <a:effectLst/>
              </a:rPr>
              <a:t>plugins=</a:t>
            </a:r>
            <a:r>
              <a:rPr lang="en-US" altLang="zh-CN" sz="2400" dirty="0" err="1">
                <a:solidFill>
                  <a:srgbClr val="F76212"/>
                </a:solidFill>
                <a:effectLst/>
              </a:rPr>
              <a:t>grpc</a:t>
            </a:r>
            <a:r>
              <a:rPr lang="en-US" altLang="zh-CN" sz="2400" dirty="0">
                <a:solidFill>
                  <a:srgbClr val="F76212"/>
                </a:solidFill>
                <a:effectLst/>
              </a:rPr>
              <a:t>:</a:t>
            </a:r>
            <a:r>
              <a:rPr lang="en-US" altLang="zh-CN" sz="2400" dirty="0">
                <a:effectLst/>
              </a:rPr>
              <a:t>. </a:t>
            </a:r>
            <a:r>
              <a:rPr lang="en-US" altLang="zh-CN" sz="2400" dirty="0" err="1">
                <a:effectLst/>
              </a:rPr>
              <a:t>student.proto</a:t>
            </a:r>
            <a:endParaRPr lang="en-US" altLang="zh-CN" sz="2400" dirty="0">
              <a:effectLst/>
            </a:endParaRPr>
          </a:p>
          <a:p>
            <a:r>
              <a:rPr lang="en-US" altLang="zh-CN" sz="2400" dirty="0" err="1">
                <a:effectLst/>
              </a:rPr>
              <a:t>gogo</a:t>
            </a:r>
            <a:r>
              <a:rPr lang="zh-CN" altLang="en-US" sz="2400" dirty="0">
                <a:effectLst/>
              </a:rPr>
              <a:t>版本。</a:t>
            </a:r>
            <a:r>
              <a:rPr lang="en-US" altLang="zh-CN" sz="2400" dirty="0" err="1">
                <a:effectLst/>
              </a:rPr>
              <a:t>protoc</a:t>
            </a:r>
            <a:r>
              <a:rPr lang="en-US" altLang="zh-CN" sz="2400" dirty="0">
                <a:effectLst/>
              </a:rPr>
              <a:t> --</a:t>
            </a:r>
            <a:r>
              <a:rPr lang="en-US" altLang="zh-CN" sz="2400" dirty="0" err="1">
                <a:effectLst/>
              </a:rPr>
              <a:t>gogofaster_out</a:t>
            </a:r>
            <a:r>
              <a:rPr lang="en-US" altLang="zh-CN" sz="2400" dirty="0">
                <a:effectLst/>
              </a:rPr>
              <a:t>=</a:t>
            </a:r>
            <a:r>
              <a:rPr lang="en-US" altLang="zh-CN" sz="2400" dirty="0">
                <a:solidFill>
                  <a:srgbClr val="F76212"/>
                </a:solidFill>
                <a:effectLst/>
              </a:rPr>
              <a:t>plugins=</a:t>
            </a:r>
            <a:r>
              <a:rPr lang="en-US" altLang="zh-CN" sz="2400" dirty="0" err="1">
                <a:solidFill>
                  <a:srgbClr val="F76212"/>
                </a:solidFill>
                <a:effectLst/>
              </a:rPr>
              <a:t>grpc</a:t>
            </a:r>
            <a:r>
              <a:rPr lang="en-US" altLang="zh-CN" sz="2400" dirty="0">
                <a:solidFill>
                  <a:srgbClr val="F76212"/>
                </a:solidFill>
                <a:effectLst/>
              </a:rPr>
              <a:t>:</a:t>
            </a:r>
            <a:r>
              <a:rPr lang="en-US" altLang="zh-CN" sz="2400" dirty="0">
                <a:effectLst/>
              </a:rPr>
              <a:t>. </a:t>
            </a:r>
            <a:r>
              <a:rPr lang="en-US" altLang="zh-CN" sz="2400" dirty="0" err="1">
                <a:effectLst/>
              </a:rPr>
              <a:t>student.proto</a:t>
            </a:r>
            <a:r>
              <a:rPr lang="en-US" altLang="zh-CN" sz="2400" dirty="0"/>
              <a:t>   </a:t>
            </a:r>
            <a:r>
              <a:rPr lang="zh-CN" altLang="en-US" sz="2400" dirty="0"/>
              <a:t>只生成</a:t>
            </a:r>
            <a:r>
              <a:rPr lang="en-US" altLang="zh-CN" sz="2400" dirty="0" err="1"/>
              <a:t>student.pb.go</a:t>
            </a:r>
            <a:r>
              <a:rPr lang="zh-CN" altLang="en-US" sz="2400" dirty="0"/>
              <a:t>一个文件</a:t>
            </a:r>
          </a:p>
        </p:txBody>
      </p:sp>
    </p:spTree>
    <p:extLst>
      <p:ext uri="{BB962C8B-B14F-4D97-AF65-F5344CB8AC3E}">
        <p14:creationId xmlns:p14="http://schemas.microsoft.com/office/powerpoint/2010/main" val="223610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631E5-1D44-373D-EBD6-628AAFC1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RPC</a:t>
            </a:r>
            <a:r>
              <a:rPr lang="zh-CN" altLang="en-US" dirty="0"/>
              <a:t>请求过程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AAF958-8E81-C8F2-9424-62C4123569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9" y="4020185"/>
            <a:ext cx="10515600" cy="1708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spc="130" dirty="0"/>
              <a:t>序列化协议：</a:t>
            </a:r>
            <a:r>
              <a:rPr lang="en-US" altLang="zh-CN" sz="2000" spc="130" dirty="0"/>
              <a:t>json,</a:t>
            </a:r>
            <a:r>
              <a:rPr lang="zh-CN" altLang="en-US" sz="2000" spc="130" dirty="0"/>
              <a:t> </a:t>
            </a:r>
            <a:r>
              <a:rPr lang="en-US" altLang="zh-CN" sz="2000" spc="130" dirty="0" err="1"/>
              <a:t>protobuf</a:t>
            </a:r>
            <a:r>
              <a:rPr lang="en-US" altLang="zh-CN" sz="2000" spc="130" dirty="0"/>
              <a:t>,</a:t>
            </a:r>
            <a:r>
              <a:rPr lang="zh-CN" altLang="en-US" sz="2000" spc="130" dirty="0"/>
              <a:t> </a:t>
            </a:r>
            <a:r>
              <a:rPr lang="en-US" altLang="zh-CN" sz="2000" spc="130" dirty="0"/>
              <a:t>thrift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spc="130" dirty="0"/>
              <a:t>服务注册：</a:t>
            </a:r>
            <a:r>
              <a:rPr lang="en-US" altLang="zh-CN" sz="2000" spc="130" dirty="0"/>
              <a:t>zookeeper,</a:t>
            </a:r>
            <a:r>
              <a:rPr lang="zh-CN" altLang="en-US" sz="2000" spc="130" dirty="0"/>
              <a:t> </a:t>
            </a:r>
            <a:r>
              <a:rPr lang="en-US" altLang="zh-CN" sz="2000" spc="130" dirty="0"/>
              <a:t>Consul,</a:t>
            </a:r>
            <a:r>
              <a:rPr lang="zh-CN" altLang="en-US" sz="2000" spc="130" dirty="0"/>
              <a:t> </a:t>
            </a:r>
            <a:r>
              <a:rPr lang="en-US" altLang="zh-CN" sz="2000" spc="130" dirty="0" err="1"/>
              <a:t>etcd</a:t>
            </a:r>
            <a:endParaRPr lang="en-US" altLang="zh-CN" sz="2000" spc="13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spc="130" dirty="0"/>
              <a:t>负载均衡：加权轮询法，最小并发度法</a:t>
            </a:r>
            <a:endParaRPr lang="en-US" altLang="zh-CN" sz="2000" spc="13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spc="130" dirty="0"/>
              <a:t>通信：</a:t>
            </a:r>
            <a:r>
              <a:rPr lang="en-US" altLang="zh-CN" sz="2000" spc="130" dirty="0"/>
              <a:t>TCP,</a:t>
            </a:r>
            <a:r>
              <a:rPr lang="zh-CN" altLang="en-US" sz="2000" spc="130" dirty="0"/>
              <a:t> </a:t>
            </a:r>
            <a:r>
              <a:rPr lang="en-US" altLang="zh-CN" sz="2000" spc="130" dirty="0" err="1"/>
              <a:t>epoll</a:t>
            </a:r>
            <a:r>
              <a:rPr lang="en-US" altLang="zh-CN" sz="2000" spc="130" dirty="0"/>
              <a:t>,</a:t>
            </a:r>
            <a:r>
              <a:rPr lang="zh-CN" altLang="en-US" sz="2000" spc="130" dirty="0"/>
              <a:t>连接池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376F16-1BD6-43BC-A15A-689F228EC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9" y="1736360"/>
            <a:ext cx="8255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79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67936-70A5-C27E-69CB-ECC6E5F4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grpc</a:t>
            </a:r>
            <a:r>
              <a:rPr lang="zh-CN" altLang="en-US" dirty="0"/>
              <a:t>连接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1F49D4-1B68-D2FA-73D2-4ED48BA92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b="0" dirty="0" err="1">
                <a:effectLst/>
                <a:latin typeface="Consolas" panose="020B0609020204030204" pitchFamily="49" charset="0"/>
              </a:rPr>
              <a:t>grpc.WithTransportCredentials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insecure.NewCredentials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()), //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新版本要求必须设置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TransportCredentials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，即使它为空</a:t>
            </a:r>
          </a:p>
          <a:p>
            <a:pPr>
              <a:lnSpc>
                <a:spcPct val="120000"/>
              </a:lnSpc>
            </a:pPr>
            <a:r>
              <a:rPr lang="en-US" altLang="zh-CN" b="0" dirty="0" err="1">
                <a:effectLst/>
                <a:latin typeface="Consolas" panose="020B0609020204030204" pitchFamily="49" charset="0"/>
              </a:rPr>
              <a:t>grpc.WithBlock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(), //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grpc.WithBlock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直到连接真正建立才会返回，否则连接是异步建立的。因此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grpc.WithBlock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和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Timeout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结合使用才有意义。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server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端正常的情况下使用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grpc.WithBlock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得到的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connection.GetState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为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READY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，不使用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grpc.WithBlock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得到的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connection.GetState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为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IDEL</a:t>
            </a:r>
          </a:p>
          <a:p>
            <a:pPr>
              <a:lnSpc>
                <a:spcPct val="120000"/>
              </a:lnSpc>
            </a:pPr>
            <a:r>
              <a:rPr lang="en-US" altLang="zh-CN" b="0" dirty="0" err="1">
                <a:effectLst/>
                <a:latin typeface="Consolas" panose="020B0609020204030204" pitchFamily="49" charset="0"/>
              </a:rPr>
              <a:t>grpc.WithDefaultCallOptions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grpc.MaxCallSendMsgSize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(10&lt;&lt;20),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grpc.MaxCallRecvMsgSize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(10&lt;&lt;20)), //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默认情况下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SendMsg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上限是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MaxInt32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，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RecvMsg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上限是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4M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，这里都修改为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10M</a:t>
            </a:r>
          </a:p>
          <a:p>
            <a:pPr>
              <a:lnSpc>
                <a:spcPct val="120000"/>
              </a:lnSpc>
            </a:pPr>
            <a:r>
              <a:rPr lang="en-US" altLang="zh-CN" b="0" dirty="0" err="1">
                <a:effectLst/>
                <a:latin typeface="Consolas" panose="020B0609020204030204" pitchFamily="49" charset="0"/>
              </a:rPr>
              <a:t>grpc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基于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http2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协议，本身支持多路复用，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N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个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goroutine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用一个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HTTP2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连接没有任何问题</a:t>
            </a:r>
          </a:p>
        </p:txBody>
      </p:sp>
    </p:spTree>
    <p:extLst>
      <p:ext uri="{BB962C8B-B14F-4D97-AF65-F5344CB8AC3E}">
        <p14:creationId xmlns:p14="http://schemas.microsoft.com/office/powerpoint/2010/main" val="116682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D1206-160E-0539-BFBF-20FBC923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grpc</a:t>
            </a:r>
            <a:r>
              <a:rPr lang="zh-CN" altLang="en-US" dirty="0"/>
              <a:t>连接池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9F005B-AE09-98B7-70D7-6842C0B57048}"/>
              </a:ext>
            </a:extLst>
          </p:cNvPr>
          <p:cNvSpPr/>
          <p:nvPr/>
        </p:nvSpPr>
        <p:spPr>
          <a:xfrm>
            <a:off x="785368" y="5749480"/>
            <a:ext cx="682752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E05E2A-B8B6-DA13-19C4-E3168DDECE98}"/>
              </a:ext>
            </a:extLst>
          </p:cNvPr>
          <p:cNvSpPr/>
          <p:nvPr/>
        </p:nvSpPr>
        <p:spPr>
          <a:xfrm>
            <a:off x="1811528" y="5749480"/>
            <a:ext cx="682752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EEB7CC-3F17-8CD1-8F36-ED907E94FE1C}"/>
              </a:ext>
            </a:extLst>
          </p:cNvPr>
          <p:cNvSpPr/>
          <p:nvPr/>
        </p:nvSpPr>
        <p:spPr>
          <a:xfrm>
            <a:off x="2837688" y="5749480"/>
            <a:ext cx="682752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B4B769-C13D-F85D-7078-0865C434A6A3}"/>
              </a:ext>
            </a:extLst>
          </p:cNvPr>
          <p:cNvSpPr/>
          <p:nvPr/>
        </p:nvSpPr>
        <p:spPr>
          <a:xfrm>
            <a:off x="1638808" y="4918392"/>
            <a:ext cx="1024128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proxy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10D960-0A06-3B13-45E0-0528F2AE68C6}"/>
              </a:ext>
            </a:extLst>
          </p:cNvPr>
          <p:cNvSpPr/>
          <p:nvPr/>
        </p:nvSpPr>
        <p:spPr>
          <a:xfrm>
            <a:off x="1638808" y="4084256"/>
            <a:ext cx="1024128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02AA45-E267-CF47-61B3-043647878AA2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2150872" y="4502848"/>
            <a:ext cx="0" cy="4155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CA6D16F-0486-08DF-1F80-4959403CF9E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1126744" y="5336984"/>
            <a:ext cx="1024128" cy="412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BE71155-B1A1-21A7-9011-EE66DC5A55A4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2150872" y="5336984"/>
            <a:ext cx="2032" cy="412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04FC283-A210-3849-A7F4-68D01FBE4847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2150872" y="5336984"/>
            <a:ext cx="1028192" cy="412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03F1811-0EBD-4388-33ED-26007AFA6028}"/>
              </a:ext>
            </a:extLst>
          </p:cNvPr>
          <p:cNvSpPr/>
          <p:nvPr/>
        </p:nvSpPr>
        <p:spPr>
          <a:xfrm>
            <a:off x="4388104" y="5736336"/>
            <a:ext cx="682752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CD7413-7918-90A8-7317-A6172EDCD4DB}"/>
              </a:ext>
            </a:extLst>
          </p:cNvPr>
          <p:cNvSpPr/>
          <p:nvPr/>
        </p:nvSpPr>
        <p:spPr>
          <a:xfrm>
            <a:off x="6440424" y="5736336"/>
            <a:ext cx="682752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91EE8E0-A3AD-7DB1-AC34-270A89904C44}"/>
              </a:ext>
            </a:extLst>
          </p:cNvPr>
          <p:cNvSpPr/>
          <p:nvPr/>
        </p:nvSpPr>
        <p:spPr>
          <a:xfrm>
            <a:off x="5241544" y="4905248"/>
            <a:ext cx="1024128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proxy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E61C81-478F-6C88-ADB2-9A17BAE72BA2}"/>
              </a:ext>
            </a:extLst>
          </p:cNvPr>
          <p:cNvSpPr/>
          <p:nvPr/>
        </p:nvSpPr>
        <p:spPr>
          <a:xfrm>
            <a:off x="5241544" y="4071112"/>
            <a:ext cx="1024128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3752709-B405-E2FC-AB65-976673372F0B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>
            <a:off x="5753608" y="4489704"/>
            <a:ext cx="0" cy="4155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1A50165-AEB4-3B70-B665-2398CC324D09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 flipH="1">
            <a:off x="4729480" y="5323840"/>
            <a:ext cx="1024128" cy="412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4CAAE72-7B97-1178-9A61-69BCCFBB2B70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>
            <a:off x="5753608" y="5323840"/>
            <a:ext cx="1028192" cy="412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CE9B4F77-D1C6-1505-5945-224ECEBF51F2}"/>
              </a:ext>
            </a:extLst>
          </p:cNvPr>
          <p:cNvSpPr/>
          <p:nvPr/>
        </p:nvSpPr>
        <p:spPr>
          <a:xfrm>
            <a:off x="7747000" y="5749480"/>
            <a:ext cx="682752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BC30E7B-EF1A-87A3-2728-64AE3327B041}"/>
              </a:ext>
            </a:extLst>
          </p:cNvPr>
          <p:cNvSpPr/>
          <p:nvPr/>
        </p:nvSpPr>
        <p:spPr>
          <a:xfrm>
            <a:off x="8773160" y="5749480"/>
            <a:ext cx="682752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1ABB69-A83C-BEB2-976D-C4B37A67CEF7}"/>
              </a:ext>
            </a:extLst>
          </p:cNvPr>
          <p:cNvSpPr/>
          <p:nvPr/>
        </p:nvSpPr>
        <p:spPr>
          <a:xfrm>
            <a:off x="9799320" y="5749480"/>
            <a:ext cx="682752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E63C689-9DF6-2F65-D201-B92AC12E0B8C}"/>
              </a:ext>
            </a:extLst>
          </p:cNvPr>
          <p:cNvSpPr/>
          <p:nvPr/>
        </p:nvSpPr>
        <p:spPr>
          <a:xfrm>
            <a:off x="9063736" y="4905248"/>
            <a:ext cx="1024128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proxy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91CCEF-7C66-ED6C-277A-DBC1635C6BF9}"/>
              </a:ext>
            </a:extLst>
          </p:cNvPr>
          <p:cNvSpPr/>
          <p:nvPr/>
        </p:nvSpPr>
        <p:spPr>
          <a:xfrm>
            <a:off x="9063736" y="4071112"/>
            <a:ext cx="1024128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0146268-1C5F-F44D-080C-161B2C2A3C24}"/>
              </a:ext>
            </a:extLst>
          </p:cNvPr>
          <p:cNvCxnSpPr>
            <a:stCxn id="34" idx="2"/>
            <a:endCxn id="33" idx="0"/>
          </p:cNvCxnSpPr>
          <p:nvPr/>
        </p:nvCxnSpPr>
        <p:spPr>
          <a:xfrm>
            <a:off x="9575800" y="4489704"/>
            <a:ext cx="0" cy="4155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0C975CE-4B15-B57C-B454-021DCB5C9C86}"/>
              </a:ext>
            </a:extLst>
          </p:cNvPr>
          <p:cNvCxnSpPr>
            <a:cxnSpLocks/>
            <a:stCxn id="33" idx="2"/>
            <a:endCxn id="30" idx="0"/>
          </p:cNvCxnSpPr>
          <p:nvPr/>
        </p:nvCxnSpPr>
        <p:spPr>
          <a:xfrm flipH="1">
            <a:off x="8088376" y="5323840"/>
            <a:ext cx="1487424" cy="425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DCF0A56-A837-1E90-1B7C-6E7E40996A14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9114536" y="5323840"/>
            <a:ext cx="461264" cy="425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B5390F0-9506-80AD-0E77-1EF919AF6789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>
            <a:off x="9575800" y="5323840"/>
            <a:ext cx="564896" cy="425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8FFA73CD-CFB2-1C2B-C68D-8CA23B68D36F}"/>
              </a:ext>
            </a:extLst>
          </p:cNvPr>
          <p:cNvSpPr/>
          <p:nvPr/>
        </p:nvSpPr>
        <p:spPr>
          <a:xfrm>
            <a:off x="10823448" y="5749480"/>
            <a:ext cx="682752" cy="418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0F1AD64-ABF8-393C-61F0-684E74350F56}"/>
              </a:ext>
            </a:extLst>
          </p:cNvPr>
          <p:cNvCxnSpPr>
            <a:cxnSpLocks/>
            <a:stCxn id="33" idx="2"/>
            <a:endCxn id="39" idx="0"/>
          </p:cNvCxnSpPr>
          <p:nvPr/>
        </p:nvCxnSpPr>
        <p:spPr>
          <a:xfrm>
            <a:off x="9575800" y="5323840"/>
            <a:ext cx="1589024" cy="425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4EE60763-B9C4-2721-9C19-807B54D73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20623"/>
              </p:ext>
            </p:extLst>
          </p:nvPr>
        </p:nvGraphicFramePr>
        <p:xfrm>
          <a:off x="785368" y="3248184"/>
          <a:ext cx="2735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014">
                  <a:extLst>
                    <a:ext uri="{9D8B030D-6E8A-4147-A177-3AD203B41FA5}">
                      <a16:colId xmlns:a16="http://schemas.microsoft.com/office/drawing/2014/main" val="2713446987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773073120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81820460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2334392331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340853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7370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6FEA46E5-DCE3-9EBF-8C08-5F3CFE990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237020"/>
              </p:ext>
            </p:extLst>
          </p:nvPr>
        </p:nvGraphicFramePr>
        <p:xfrm>
          <a:off x="4386073" y="3248184"/>
          <a:ext cx="2735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014">
                  <a:extLst>
                    <a:ext uri="{9D8B030D-6E8A-4147-A177-3AD203B41FA5}">
                      <a16:colId xmlns:a16="http://schemas.microsoft.com/office/drawing/2014/main" val="2713446987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773073120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81820460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2334392331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340853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S1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7370"/>
                  </a:ext>
                </a:extLst>
              </a:tr>
            </a:tbl>
          </a:graphicData>
        </a:graphic>
      </p:graphicFrame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485DF2EA-25AA-80E8-8BA6-B59BFDA4E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18039"/>
              </p:ext>
            </p:extLst>
          </p:nvPr>
        </p:nvGraphicFramePr>
        <p:xfrm>
          <a:off x="8116826" y="3242120"/>
          <a:ext cx="2735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014">
                  <a:extLst>
                    <a:ext uri="{9D8B030D-6E8A-4147-A177-3AD203B41FA5}">
                      <a16:colId xmlns:a16="http://schemas.microsoft.com/office/drawing/2014/main" val="2713446987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773073120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81820460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2334392331"/>
                    </a:ext>
                  </a:extLst>
                </a:gridCol>
                <a:gridCol w="547014">
                  <a:extLst>
                    <a:ext uri="{9D8B030D-6E8A-4147-A177-3AD203B41FA5}">
                      <a16:colId xmlns:a16="http://schemas.microsoft.com/office/drawing/2014/main" val="340853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S4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7370"/>
                  </a:ext>
                </a:extLst>
              </a:tr>
            </a:tbl>
          </a:graphicData>
        </a:graphic>
      </p:graphicFrame>
      <p:sp>
        <p:nvSpPr>
          <p:cNvPr id="58" name="文本框 57">
            <a:extLst>
              <a:ext uri="{FF2B5EF4-FFF2-40B4-BE49-F238E27FC236}">
                <a16:creationId xmlns:a16="http://schemas.microsoft.com/office/drawing/2014/main" id="{D461BD68-8AF2-079A-D521-ABD1316B0218}"/>
              </a:ext>
            </a:extLst>
          </p:cNvPr>
          <p:cNvSpPr txBox="1"/>
          <p:nvPr/>
        </p:nvSpPr>
        <p:spPr>
          <a:xfrm>
            <a:off x="721194" y="1527481"/>
            <a:ext cx="907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grpc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连接支持多个请求同时使用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--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通常是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100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个，完全够用。为什么还要用连接池？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用连接池是为了负载均衡。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895179E-D7FC-3DDF-02F2-38E1E67A4CA2}"/>
              </a:ext>
            </a:extLst>
          </p:cNvPr>
          <p:cNvSpPr txBox="1"/>
          <p:nvPr/>
        </p:nvSpPr>
        <p:spPr>
          <a:xfrm>
            <a:off x="732432" y="2778546"/>
            <a:ext cx="244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grpc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connection pool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341E014-04F7-6043-8B86-7D2EC2ED9283}"/>
              </a:ext>
            </a:extLst>
          </p:cNvPr>
          <p:cNvSpPr txBox="1"/>
          <p:nvPr/>
        </p:nvSpPr>
        <p:spPr>
          <a:xfrm>
            <a:off x="4291485" y="2516541"/>
            <a:ext cx="282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发现连接不可用时，要向代理重新申请一个新连接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3D5EB31-62BA-2CB1-27A0-652035EE4842}"/>
              </a:ext>
            </a:extLst>
          </p:cNvPr>
          <p:cNvSpPr txBox="1"/>
          <p:nvPr/>
        </p:nvSpPr>
        <p:spPr>
          <a:xfrm>
            <a:off x="7747000" y="2516540"/>
            <a:ext cx="346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周期性地废弃旧连接，向代理申请新连接，以及时发现新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069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1" grpId="0" animBg="1"/>
      <p:bldP spid="23" grpId="0" animBg="1"/>
      <p:bldP spid="24" grpId="0" animBg="1"/>
      <p:bldP spid="2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59" grpId="0"/>
      <p:bldP spid="60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E8163-732A-17E7-1A94-F49BC7F5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6DB42F-4D1A-753C-0954-0E1811CA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053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b="0" dirty="0">
                <a:effectLst/>
              </a:rPr>
              <a:t>运行时异常会导致</a:t>
            </a:r>
            <a:r>
              <a:rPr lang="en-US" altLang="zh-CN" b="0" dirty="0">
                <a:effectLst/>
              </a:rPr>
              <a:t>panic</a:t>
            </a:r>
            <a:r>
              <a:rPr lang="zh-CN" altLang="en-US" b="0" dirty="0">
                <a:effectLst/>
              </a:rPr>
              <a:t>，</a:t>
            </a:r>
            <a:r>
              <a:rPr lang="en-US" altLang="zh-CN" b="0" dirty="0">
                <a:effectLst/>
              </a:rPr>
              <a:t>panic</a:t>
            </a:r>
            <a:r>
              <a:rPr lang="zh-CN" altLang="en-US" b="0" dirty="0">
                <a:effectLst/>
              </a:rPr>
              <a:t>会依次执行：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effectLst/>
              </a:rPr>
              <a:t>1. </a:t>
            </a:r>
            <a:r>
              <a:rPr lang="zh-CN" altLang="en-US" b="0" dirty="0">
                <a:effectLst/>
              </a:rPr>
              <a:t>逆序执行</a:t>
            </a:r>
            <a:r>
              <a:rPr lang="zh-CN" altLang="en-US" sz="2800" dirty="0">
                <a:solidFill>
                  <a:srgbClr val="F76212"/>
                </a:solidFill>
              </a:rPr>
              <a:t>本协程</a:t>
            </a:r>
            <a:r>
              <a:rPr lang="zh-CN" altLang="en-US" b="0" dirty="0">
                <a:effectLst/>
              </a:rPr>
              <a:t>的</a:t>
            </a:r>
            <a:r>
              <a:rPr lang="en-US" altLang="zh-CN" b="0" dirty="0">
                <a:effectLst/>
              </a:rPr>
              <a:t>defer</a:t>
            </a:r>
            <a:r>
              <a:rPr lang="zh-CN" altLang="en-US" b="0" dirty="0">
                <a:effectLst/>
              </a:rPr>
              <a:t>链（</a:t>
            </a:r>
            <a:r>
              <a:rPr lang="en-US" altLang="zh-CN" b="0" dirty="0">
                <a:effectLst/>
              </a:rPr>
              <a:t>recover</a:t>
            </a:r>
            <a:r>
              <a:rPr lang="zh-CN" altLang="en-US" b="0" dirty="0">
                <a:effectLst/>
              </a:rPr>
              <a:t>从这里介入）。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effectLst/>
              </a:rPr>
              <a:t>2. </a:t>
            </a:r>
            <a:r>
              <a:rPr lang="zh-CN" altLang="en-US" b="0" dirty="0">
                <a:effectLst/>
              </a:rPr>
              <a:t>打印错误信息和调用堆栈。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effectLst/>
              </a:rPr>
              <a:t>3. </a:t>
            </a:r>
            <a:r>
              <a:rPr lang="zh-CN" altLang="en-US" b="0" dirty="0">
                <a:effectLst/>
              </a:rPr>
              <a:t>调用</a:t>
            </a:r>
            <a:r>
              <a:rPr lang="en-US" altLang="zh-CN" b="0" dirty="0">
                <a:effectLst/>
              </a:rPr>
              <a:t>exit(2)</a:t>
            </a:r>
            <a:r>
              <a:rPr lang="zh-CN" altLang="en-US" b="0" dirty="0">
                <a:effectLst/>
              </a:rPr>
              <a:t>结束整个进程。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0494B7-D0AE-37D9-C4A7-899694820195}"/>
              </a:ext>
            </a:extLst>
          </p:cNvPr>
          <p:cNvSpPr txBox="1"/>
          <p:nvPr/>
        </p:nvSpPr>
        <p:spPr>
          <a:xfrm>
            <a:off x="838200" y="3701097"/>
            <a:ext cx="40717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panicInfo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recover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panicInfo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fmt.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panicInfo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}()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9C59D33-9693-0C82-3948-E1BA211AEAD1}"/>
              </a:ext>
            </a:extLst>
          </p:cNvPr>
          <p:cNvSpPr txBox="1">
            <a:spLocks/>
          </p:cNvSpPr>
          <p:nvPr/>
        </p:nvSpPr>
        <p:spPr>
          <a:xfrm>
            <a:off x="5184250" y="3714888"/>
            <a:ext cx="6169550" cy="174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/>
              <a:t>recover()</a:t>
            </a:r>
            <a:r>
              <a:rPr lang="zh-CN" altLang="en-US" sz="2000" dirty="0"/>
              <a:t>可以拦截</a:t>
            </a:r>
            <a:r>
              <a:rPr lang="zh-CN" altLang="en-US" sz="2000" dirty="0">
                <a:solidFill>
                  <a:srgbClr val="F76212"/>
                </a:solidFill>
              </a:rPr>
              <a:t>本协程</a:t>
            </a:r>
            <a:r>
              <a:rPr lang="zh-CN" altLang="en-US" sz="2000" dirty="0"/>
              <a:t>里的</a:t>
            </a:r>
            <a:r>
              <a:rPr lang="en-US" altLang="zh-CN" sz="2000" dirty="0"/>
              <a:t>panic</a:t>
            </a:r>
          </a:p>
          <a:p>
            <a:pPr>
              <a:lnSpc>
                <a:spcPct val="120000"/>
              </a:lnSpc>
            </a:pPr>
            <a:r>
              <a:rPr lang="zh-CN" altLang="en-US" sz="2000" dirty="0"/>
              <a:t>如果发生</a:t>
            </a:r>
            <a:r>
              <a:rPr lang="en-US" altLang="zh-CN" sz="2000" dirty="0"/>
              <a:t>panic</a:t>
            </a:r>
            <a:r>
              <a:rPr lang="zh-CN" altLang="en-US" sz="2000" dirty="0"/>
              <a:t>，则</a:t>
            </a:r>
            <a:r>
              <a:rPr lang="en-US" altLang="zh-CN" sz="2000" dirty="0"/>
              <a:t>panic</a:t>
            </a:r>
            <a:r>
              <a:rPr lang="zh-CN" altLang="en-US" sz="2000" dirty="0"/>
              <a:t>信息</a:t>
            </a:r>
            <a:r>
              <a:rPr lang="en-US" altLang="zh-CN" sz="2000" dirty="0"/>
              <a:t>(panic</a:t>
            </a:r>
            <a:r>
              <a:rPr lang="zh-CN" altLang="en-US" sz="2000" dirty="0"/>
              <a:t>函数的参数</a:t>
            </a:r>
            <a:r>
              <a:rPr lang="en-US" altLang="zh-CN" sz="2000" dirty="0"/>
              <a:t>)</a:t>
            </a:r>
            <a:r>
              <a:rPr lang="zh-CN" altLang="en-US" sz="2000" dirty="0"/>
              <a:t>会赋给</a:t>
            </a:r>
            <a:r>
              <a:rPr lang="en-US" altLang="zh-CN" sz="2000" dirty="0" err="1"/>
              <a:t>panicInfo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recover()</a:t>
            </a:r>
            <a:r>
              <a:rPr lang="zh-CN" altLang="en-US" sz="2000" dirty="0"/>
              <a:t>必须放在</a:t>
            </a:r>
            <a:r>
              <a:rPr lang="en-US" altLang="zh-CN" sz="2000" dirty="0"/>
              <a:t>defer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(){}</a:t>
            </a:r>
            <a:r>
              <a:rPr lang="zh-CN" altLang="en-US" sz="2000" dirty="0"/>
              <a:t>中对生效</a:t>
            </a:r>
          </a:p>
        </p:txBody>
      </p:sp>
    </p:spTree>
    <p:extLst>
      <p:ext uri="{BB962C8B-B14F-4D97-AF65-F5344CB8AC3E}">
        <p14:creationId xmlns:p14="http://schemas.microsoft.com/office/powerpoint/2010/main" val="684023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947E3-CBDB-82B9-EF16-3562E15F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grpc</a:t>
            </a:r>
            <a:r>
              <a:rPr lang="en-US" altLang="zh-CN" dirty="0"/>
              <a:t> VS http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D8CE3-1450-706A-952F-3FB405189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应用更广泛，通常后端跟前端通信、跨公司接口调用使用</a:t>
            </a:r>
            <a:r>
              <a:rPr lang="en-US" altLang="zh-CN" dirty="0"/>
              <a:t>http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GRPC</a:t>
            </a:r>
            <a:r>
              <a:rPr lang="zh-CN" altLang="en-US" dirty="0"/>
              <a:t>通常用于公司</a:t>
            </a:r>
            <a:r>
              <a:rPr lang="en-US" altLang="zh-CN" dirty="0"/>
              <a:t>(</a:t>
            </a:r>
            <a:r>
              <a:rPr lang="zh-CN" altLang="en-US" dirty="0"/>
              <a:t>团队</a:t>
            </a:r>
            <a:r>
              <a:rPr lang="en-US" altLang="zh-CN" dirty="0"/>
              <a:t>)</a:t>
            </a:r>
            <a:r>
              <a:rPr lang="zh-CN" altLang="en-US" dirty="0"/>
              <a:t>内部后端接口之间的相互调用，直接根据</a:t>
            </a:r>
            <a:r>
              <a:rPr lang="en-US" altLang="zh-CN" dirty="0"/>
              <a:t>proto</a:t>
            </a:r>
            <a:r>
              <a:rPr lang="zh-CN" altLang="en-US" dirty="0"/>
              <a:t>文件可生成各种语言的代码，</a:t>
            </a:r>
            <a:r>
              <a:rPr lang="en-US" altLang="zh-CN" dirty="0"/>
              <a:t>request</a:t>
            </a:r>
            <a:r>
              <a:rPr lang="zh-CN" altLang="en-US" dirty="0"/>
              <a:t>和</a:t>
            </a:r>
            <a:r>
              <a:rPr lang="en-US" altLang="zh-CN" dirty="0"/>
              <a:t>response</a:t>
            </a:r>
            <a:r>
              <a:rPr lang="zh-CN" altLang="en-US" dirty="0"/>
              <a:t>都是结构体，不用自己写序列化、反序列化相关的代码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40DEFAB-7A82-BBF3-C4E5-D328BAF4A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567485"/>
              </p:ext>
            </p:extLst>
          </p:nvPr>
        </p:nvGraphicFramePr>
        <p:xfrm>
          <a:off x="838200" y="4467467"/>
          <a:ext cx="105156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79035">
                  <a:extLst>
                    <a:ext uri="{9D8B030D-6E8A-4147-A177-3AD203B41FA5}">
                      <a16:colId xmlns:a16="http://schemas.microsoft.com/office/drawing/2014/main" val="1589140955"/>
                    </a:ext>
                  </a:extLst>
                </a:gridCol>
                <a:gridCol w="1439186">
                  <a:extLst>
                    <a:ext uri="{9D8B030D-6E8A-4147-A177-3AD203B41FA5}">
                      <a16:colId xmlns:a16="http://schemas.microsoft.com/office/drawing/2014/main" val="123465099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136269330"/>
                    </a:ext>
                  </a:extLst>
                </a:gridCol>
                <a:gridCol w="2035534">
                  <a:extLst>
                    <a:ext uri="{9D8B030D-6E8A-4147-A177-3AD203B41FA5}">
                      <a16:colId xmlns:a16="http://schemas.microsoft.com/office/drawing/2014/main" val="380985949"/>
                    </a:ext>
                  </a:extLst>
                </a:gridCol>
                <a:gridCol w="2515925">
                  <a:extLst>
                    <a:ext uri="{9D8B030D-6E8A-4147-A177-3AD203B41FA5}">
                      <a16:colId xmlns:a16="http://schemas.microsoft.com/office/drawing/2014/main" val="551754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执行次数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速度 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ns/op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内存开销 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B/op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内存申请 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allocs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/op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896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grpc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18133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334874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5804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06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gogo_grpc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49795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117471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5637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http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76653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77491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7496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494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98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9C2B0-D3E5-7AD4-AF55-9E92F5C41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RPC</a:t>
            </a:r>
            <a:r>
              <a:rPr lang="zh-CN" altLang="en-US" dirty="0"/>
              <a:t>的实现原理</a:t>
            </a:r>
          </a:p>
        </p:txBody>
      </p:sp>
    </p:spTree>
    <p:extLst>
      <p:ext uri="{BB962C8B-B14F-4D97-AF65-F5344CB8AC3E}">
        <p14:creationId xmlns:p14="http://schemas.microsoft.com/office/powerpoint/2010/main" val="1810442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C6CD2-ABCC-A540-3BBC-414F4037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拦截器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8338BA-AD5D-60B9-1BBC-C0935FC91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功能同</a:t>
            </a:r>
            <a:r>
              <a:rPr lang="en-US" altLang="zh-CN" dirty="0"/>
              <a:t>web</a:t>
            </a:r>
            <a:r>
              <a:rPr lang="zh-CN" altLang="en-US" dirty="0"/>
              <a:t>服务中间件，实现跟业务无关的通用功能</a:t>
            </a:r>
            <a:endParaRPr lang="en-US" altLang="zh-CN" dirty="0"/>
          </a:p>
          <a:p>
            <a:r>
              <a:rPr lang="zh-CN" altLang="en-US" dirty="0"/>
              <a:t>可以分别在</a:t>
            </a:r>
            <a:r>
              <a:rPr lang="en-US" altLang="zh-CN" dirty="0" err="1"/>
              <a:t>grpc</a:t>
            </a:r>
            <a:r>
              <a:rPr lang="zh-CN" altLang="en-US" dirty="0"/>
              <a:t>服务端和客户端使用拦截器</a:t>
            </a:r>
            <a:endParaRPr lang="en-US" altLang="zh-CN" dirty="0"/>
          </a:p>
          <a:p>
            <a:r>
              <a:rPr lang="en-US" altLang="zh-CN" dirty="0"/>
              <a:t>Go</a:t>
            </a:r>
            <a:r>
              <a:rPr lang="zh-CN" altLang="en-US" dirty="0"/>
              <a:t>标准库只允许在服务端使用一个拦截器，借助于第三方库</a:t>
            </a:r>
            <a:r>
              <a:rPr lang="en-US" altLang="zh-CN" dirty="0"/>
              <a:t>(github.com/</a:t>
            </a:r>
            <a:r>
              <a:rPr lang="en-US" altLang="zh-CN" dirty="0" err="1"/>
              <a:t>grpc</a:t>
            </a:r>
            <a:r>
              <a:rPr lang="en-US" altLang="zh-CN" dirty="0"/>
              <a:t>-ecosystem/go-</a:t>
            </a:r>
            <a:r>
              <a:rPr lang="en-US" altLang="zh-CN" dirty="0" err="1"/>
              <a:t>grpc</a:t>
            </a:r>
            <a:r>
              <a:rPr lang="en-US" altLang="zh-CN" dirty="0"/>
              <a:t>-middleware)</a:t>
            </a:r>
            <a:r>
              <a:rPr lang="zh-CN" altLang="en-US" dirty="0"/>
              <a:t>可以使用多个</a:t>
            </a:r>
            <a:endParaRPr lang="en-US" altLang="zh-CN" dirty="0"/>
          </a:p>
          <a:p>
            <a:r>
              <a:rPr lang="en-US" altLang="zh-CN" dirty="0"/>
              <a:t>go-</a:t>
            </a:r>
            <a:r>
              <a:rPr lang="en-US" altLang="zh-CN" dirty="0" err="1"/>
              <a:t>grpc</a:t>
            </a:r>
            <a:r>
              <a:rPr lang="en-US" altLang="zh-CN" dirty="0"/>
              <a:t>-middleware</a:t>
            </a:r>
            <a:r>
              <a:rPr lang="zh-CN" altLang="en-US" dirty="0"/>
              <a:t>项目里提供了很多常用的</a:t>
            </a:r>
            <a:r>
              <a:rPr lang="en-US" altLang="zh-CN" dirty="0" err="1"/>
              <a:t>grpc</a:t>
            </a:r>
            <a:r>
              <a:rPr lang="zh-CN" altLang="en-US" dirty="0"/>
              <a:t>中间件</a:t>
            </a:r>
            <a:r>
              <a:rPr lang="en-US" altLang="zh-CN" dirty="0"/>
              <a:t>(</a:t>
            </a:r>
            <a:r>
              <a:rPr lang="zh-CN" altLang="en-US" dirty="0"/>
              <a:t>或者叫拦截器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74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BE737-6096-8999-2CF4-4CBBA0F3E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安全认证</a:t>
            </a:r>
          </a:p>
        </p:txBody>
      </p:sp>
    </p:spTree>
    <p:extLst>
      <p:ext uri="{BB962C8B-B14F-4D97-AF65-F5344CB8AC3E}">
        <p14:creationId xmlns:p14="http://schemas.microsoft.com/office/powerpoint/2010/main" val="383143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D744A-E833-D9BD-AC40-9FA40E48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自签名证书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4306C1-9AC1-514D-2E81-FACBE378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800" dirty="0"/>
              <a:t>生成</a:t>
            </a:r>
            <a:r>
              <a:rPr lang="en-US" altLang="zh-CN" sz="2800" dirty="0"/>
              <a:t>server</a:t>
            </a:r>
            <a:r>
              <a:rPr lang="zh-CN" altLang="en-US" sz="2800" dirty="0"/>
              <a:t>的私钥（由私钥可以生成公钥）</a:t>
            </a:r>
            <a:endParaRPr lang="en-US" altLang="zh-CN" sz="28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sz="2400" dirty="0" err="1"/>
              <a:t>openssl</a:t>
            </a:r>
            <a:r>
              <a:rPr lang="en-US" altLang="zh-CN" sz="2400" dirty="0"/>
              <a:t> </a:t>
            </a:r>
            <a:r>
              <a:rPr lang="en-US" altLang="zh-CN" sz="2400" dirty="0" err="1"/>
              <a:t>genrsa</a:t>
            </a:r>
            <a:r>
              <a:rPr lang="en-US" altLang="zh-CN" sz="2400" dirty="0"/>
              <a:t> -out </a:t>
            </a:r>
            <a:r>
              <a:rPr lang="en-US" altLang="zh-CN" sz="2400" dirty="0" err="1"/>
              <a:t>server.key</a:t>
            </a:r>
            <a:r>
              <a:rPr lang="en-US" altLang="zh-CN" sz="2400" dirty="0"/>
              <a:t> 2048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/>
              <a:t>生成自签名证书</a:t>
            </a:r>
            <a:r>
              <a:rPr lang="zh-CN" altLang="en-US" sz="2800" dirty="0"/>
              <a:t>，有效其</a:t>
            </a:r>
            <a:r>
              <a:rPr lang="en-US" altLang="zh-CN" sz="2800" dirty="0"/>
              <a:t>10</a:t>
            </a:r>
            <a:r>
              <a:rPr lang="zh-CN" altLang="en-US" sz="2800" dirty="0"/>
              <a:t>年</a:t>
            </a:r>
            <a:r>
              <a:rPr lang="zh-CN" altLang="en-US" dirty="0"/>
              <a:t>。证书里包含</a:t>
            </a:r>
            <a:r>
              <a:rPr lang="en-US" altLang="zh-CN" dirty="0"/>
              <a:t>server</a:t>
            </a:r>
            <a:r>
              <a:rPr lang="zh-CN" altLang="en-US" dirty="0"/>
              <a:t>的公钥和签发者信息</a:t>
            </a:r>
            <a:endParaRPr lang="en-US" altLang="zh-CN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 err="1"/>
              <a:t>openssl</a:t>
            </a:r>
            <a:r>
              <a:rPr lang="en-US" altLang="zh-CN" dirty="0"/>
              <a:t> req -x509 -new -nodes -key </a:t>
            </a:r>
            <a:r>
              <a:rPr lang="en-US" altLang="zh-CN" dirty="0" err="1"/>
              <a:t>server.key</a:t>
            </a:r>
            <a:r>
              <a:rPr lang="en-US" altLang="zh-CN" dirty="0"/>
              <a:t> -subj "/CN=localhost" -</a:t>
            </a:r>
            <a:r>
              <a:rPr lang="en-US" altLang="zh-CN" dirty="0" err="1"/>
              <a:t>addext</a:t>
            </a:r>
            <a:r>
              <a:rPr lang="en-US" altLang="zh-CN" dirty="0"/>
              <a:t> "</a:t>
            </a:r>
            <a:r>
              <a:rPr lang="en-US" altLang="zh-CN" dirty="0" err="1"/>
              <a:t>subjectAltName</a:t>
            </a:r>
            <a:r>
              <a:rPr lang="en-US" altLang="zh-CN" dirty="0"/>
              <a:t>=</a:t>
            </a:r>
            <a:r>
              <a:rPr lang="en-US" altLang="zh-CN" dirty="0" err="1"/>
              <a:t>DNS:localhost</a:t>
            </a:r>
            <a:r>
              <a:rPr lang="en-US" altLang="zh-CN" dirty="0"/>
              <a:t>" -days 3650 -out server.crt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/CN</a:t>
            </a:r>
            <a:r>
              <a:rPr lang="zh-CN" altLang="en-US" dirty="0"/>
              <a:t>指定</a:t>
            </a:r>
            <a:r>
              <a:rPr lang="en-US" altLang="zh-CN" dirty="0"/>
              <a:t>Common Name</a:t>
            </a:r>
            <a:r>
              <a:rPr lang="zh-CN" altLang="en-US" dirty="0"/>
              <a:t>，并配合</a:t>
            </a:r>
            <a:r>
              <a:rPr lang="en-US" altLang="zh-CN" dirty="0"/>
              <a:t>-</a:t>
            </a:r>
            <a:r>
              <a:rPr lang="en-US" altLang="zh-CN" dirty="0" err="1"/>
              <a:t>addext</a:t>
            </a:r>
            <a:r>
              <a:rPr lang="zh-CN" altLang="en-US" dirty="0"/>
              <a:t>使用，实际中替换成自己网站的域名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在内网环境，</a:t>
            </a:r>
            <a:r>
              <a:rPr lang="en-US" altLang="zh-CN" dirty="0"/>
              <a:t>server</a:t>
            </a:r>
            <a:r>
              <a:rPr lang="zh-CN" altLang="en-US" dirty="0"/>
              <a:t>的证书可以直接传送给</a:t>
            </a:r>
            <a:r>
              <a:rPr lang="en-US" altLang="zh-CN" dirty="0"/>
              <a:t>client</a:t>
            </a:r>
            <a:r>
              <a:rPr lang="zh-CN" altLang="en-US" dirty="0"/>
              <a:t>。在公网环境下需要由</a:t>
            </a:r>
            <a:r>
              <a:rPr lang="en-US" altLang="zh-CN" dirty="0"/>
              <a:t>CA</a:t>
            </a:r>
            <a:r>
              <a:rPr lang="zh-CN" altLang="en-US" dirty="0"/>
              <a:t>统一管理所有的证书。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8751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B4629-EBBD-3960-B0F9-2BDE2B150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CA</a:t>
            </a:r>
            <a:r>
              <a:rPr lang="zh-CN" altLang="en-US" dirty="0"/>
              <a:t>签发证书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24871-6898-2555-9AD3-B2DA9B2E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通过自签名方式，自己模拟</a:t>
            </a:r>
            <a:r>
              <a:rPr lang="en-US" altLang="zh-CN" dirty="0"/>
              <a:t>CA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1.  </a:t>
            </a:r>
            <a:r>
              <a:rPr lang="en-US" altLang="zh-CN" dirty="0" err="1"/>
              <a:t>openssl</a:t>
            </a:r>
            <a:r>
              <a:rPr lang="en-US" altLang="zh-CN" dirty="0"/>
              <a:t> </a:t>
            </a:r>
            <a:r>
              <a:rPr lang="en-US" altLang="zh-CN" dirty="0" err="1"/>
              <a:t>genrsa</a:t>
            </a:r>
            <a:r>
              <a:rPr lang="en-US" altLang="zh-CN" dirty="0"/>
              <a:t> -out </a:t>
            </a:r>
            <a:r>
              <a:rPr lang="en-US" altLang="zh-CN" dirty="0" err="1"/>
              <a:t>ca.key</a:t>
            </a:r>
            <a:r>
              <a:rPr lang="en-US" altLang="zh-CN" dirty="0"/>
              <a:t> 2048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2. </a:t>
            </a:r>
            <a:r>
              <a:rPr lang="en-US" altLang="zh-CN" dirty="0" err="1"/>
              <a:t>openssl</a:t>
            </a:r>
            <a:r>
              <a:rPr lang="en-US" altLang="zh-CN" dirty="0"/>
              <a:t> req -x509 -new -nodes -key </a:t>
            </a:r>
            <a:r>
              <a:rPr lang="en-US" altLang="zh-CN" dirty="0" err="1"/>
              <a:t>ca.key</a:t>
            </a:r>
            <a:r>
              <a:rPr lang="en-US" altLang="zh-CN" dirty="0"/>
              <a:t> -subj "/CN=localhost" -</a:t>
            </a:r>
            <a:r>
              <a:rPr lang="en-US" altLang="zh-CN" dirty="0" err="1"/>
              <a:t>addext</a:t>
            </a:r>
            <a:r>
              <a:rPr lang="en-US" altLang="zh-CN" dirty="0"/>
              <a:t> "</a:t>
            </a:r>
            <a:r>
              <a:rPr lang="en-US" altLang="zh-CN" dirty="0" err="1"/>
              <a:t>subjectAltName</a:t>
            </a:r>
            <a:r>
              <a:rPr lang="en-US" altLang="zh-CN" dirty="0"/>
              <a:t>=</a:t>
            </a:r>
            <a:r>
              <a:rPr lang="en-US" altLang="zh-CN" dirty="0" err="1"/>
              <a:t>DNS:localhost</a:t>
            </a:r>
            <a:r>
              <a:rPr lang="en-US" altLang="zh-CN" dirty="0"/>
              <a:t>" -days 3650 -out ca.crt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给自己颁布了一个</a:t>
            </a:r>
            <a:r>
              <a:rPr lang="en-US" altLang="zh-CN" dirty="0"/>
              <a:t>CA</a:t>
            </a:r>
            <a:r>
              <a:rPr lang="zh-CN" altLang="en-US" dirty="0"/>
              <a:t>的证书，证明自己是</a:t>
            </a:r>
            <a:r>
              <a:rPr lang="en-US" altLang="zh-CN" dirty="0"/>
              <a:t>CA</a:t>
            </a:r>
            <a:r>
              <a:rPr lang="zh-CN" altLang="en-US" dirty="0"/>
              <a:t>。现实中</a:t>
            </a:r>
            <a:r>
              <a:rPr lang="en-US" altLang="zh-CN" dirty="0"/>
              <a:t>CA</a:t>
            </a:r>
            <a:r>
              <a:rPr lang="zh-CN" altLang="en-US" dirty="0"/>
              <a:t>的证书是由上级</a:t>
            </a:r>
            <a:r>
              <a:rPr lang="en-US" altLang="zh-CN" dirty="0"/>
              <a:t>CA</a:t>
            </a:r>
            <a:r>
              <a:rPr lang="zh-CN" altLang="en-US" dirty="0"/>
              <a:t>颁布的，根证书是操作系统或浏览器自带的。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317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E4868-44F0-EA52-D4D2-944CF67E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</a:t>
            </a:r>
            <a:r>
              <a:rPr lang="zh-CN" altLang="en-US" dirty="0"/>
              <a:t>签发证书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0E560-2A63-9666-05BF-28D527E7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2400" dirty="0"/>
              <a:t>生成</a:t>
            </a:r>
            <a:r>
              <a:rPr lang="en-US" altLang="zh-CN" sz="2400" dirty="0"/>
              <a:t>server</a:t>
            </a:r>
            <a:r>
              <a:rPr lang="zh-CN" altLang="en-US" sz="2400" dirty="0"/>
              <a:t>的私钥（由私钥可以生成公钥）</a:t>
            </a:r>
            <a:endParaRPr lang="en-US" altLang="zh-CN" sz="24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 err="1"/>
              <a:t>openssl</a:t>
            </a:r>
            <a:r>
              <a:rPr lang="en-US" altLang="zh-CN" dirty="0"/>
              <a:t> </a:t>
            </a:r>
            <a:r>
              <a:rPr lang="en-US" altLang="zh-CN" dirty="0" err="1"/>
              <a:t>genrsa</a:t>
            </a:r>
            <a:r>
              <a:rPr lang="en-US" altLang="zh-CN" dirty="0"/>
              <a:t> -out </a:t>
            </a:r>
            <a:r>
              <a:rPr lang="en-US" altLang="zh-CN" dirty="0" err="1"/>
              <a:t>server.key</a:t>
            </a:r>
            <a:r>
              <a:rPr lang="en-US" altLang="zh-CN" dirty="0"/>
              <a:t> 2048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2400" dirty="0"/>
              <a:t>根据配置文件</a:t>
            </a:r>
            <a:r>
              <a:rPr lang="en-US" altLang="zh-CN" sz="2400" dirty="0" err="1"/>
              <a:t>csr.conf</a:t>
            </a:r>
            <a:r>
              <a:rPr lang="en-US" altLang="zh-CN" sz="2400" dirty="0"/>
              <a:t>(</a:t>
            </a:r>
            <a:r>
              <a:rPr lang="zh-CN" altLang="en-US" sz="2400" dirty="0"/>
              <a:t>编写规范参考</a:t>
            </a:r>
            <a:r>
              <a:rPr lang="en-US" altLang="zh-CN" sz="2400" dirty="0">
                <a:hlinkClick r:id="rId2"/>
              </a:rPr>
              <a:t>openssl.org</a:t>
            </a:r>
            <a:r>
              <a:rPr lang="en-US" altLang="zh-CN" sz="2400" dirty="0"/>
              <a:t>)</a:t>
            </a:r>
            <a:r>
              <a:rPr lang="zh-CN" altLang="en-US" sz="2400" dirty="0"/>
              <a:t>和私钥，生成证书签名请求</a:t>
            </a:r>
            <a:r>
              <a:rPr lang="en-US" altLang="zh-CN" sz="2400" dirty="0" err="1"/>
              <a:t>csr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csr</a:t>
            </a:r>
            <a:r>
              <a:rPr lang="zh-CN" altLang="en-US" sz="2400" dirty="0"/>
              <a:t>里包含了</a:t>
            </a:r>
            <a:r>
              <a:rPr lang="en-US" altLang="zh-CN" sz="2400" dirty="0"/>
              <a:t>Server</a:t>
            </a:r>
            <a:r>
              <a:rPr lang="zh-CN" altLang="en-US" sz="2400" dirty="0"/>
              <a:t>的公钥和一些身份信息</a:t>
            </a:r>
            <a:endParaRPr lang="en-US" altLang="zh-CN" sz="24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 err="1"/>
              <a:t>openssl</a:t>
            </a:r>
            <a:r>
              <a:rPr lang="en-US" altLang="zh-CN" dirty="0"/>
              <a:t> req -new -key </a:t>
            </a:r>
            <a:r>
              <a:rPr lang="en-US" altLang="zh-CN" dirty="0" err="1"/>
              <a:t>server.key</a:t>
            </a:r>
            <a:r>
              <a:rPr lang="en-US" altLang="zh-CN" dirty="0"/>
              <a:t> -config </a:t>
            </a:r>
            <a:r>
              <a:rPr lang="en-US" altLang="zh-CN" dirty="0" err="1"/>
              <a:t>csr.conf</a:t>
            </a:r>
            <a:r>
              <a:rPr lang="en-US" altLang="zh-CN" dirty="0"/>
              <a:t> -out </a:t>
            </a:r>
            <a:r>
              <a:rPr lang="en-US" altLang="zh-CN" dirty="0" err="1"/>
              <a:t>server.csr</a:t>
            </a:r>
            <a:endParaRPr lang="en-US" altLang="zh-CN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3"/>
            </a:pPr>
            <a:r>
              <a:rPr lang="zh-CN" altLang="en-US" sz="2400" dirty="0"/>
              <a:t>由</a:t>
            </a:r>
            <a:r>
              <a:rPr lang="en-US" altLang="zh-CN" sz="2400" dirty="0"/>
              <a:t>CA</a:t>
            </a:r>
            <a:r>
              <a:rPr lang="zh-CN" altLang="en-US" sz="2400" dirty="0"/>
              <a:t>签名，得到</a:t>
            </a:r>
            <a:r>
              <a:rPr lang="en-US" altLang="zh-CN" sz="2400" dirty="0"/>
              <a:t>server</a:t>
            </a:r>
            <a:r>
              <a:rPr lang="zh-CN" altLang="en-US" sz="2400" dirty="0"/>
              <a:t>的</a:t>
            </a:r>
            <a:r>
              <a:rPr lang="en-US" altLang="zh-CN" sz="2400" dirty="0"/>
              <a:t>TLS</a:t>
            </a:r>
            <a:r>
              <a:rPr lang="zh-CN" altLang="en-US" sz="2400" dirty="0"/>
              <a:t>证书，有效其</a:t>
            </a:r>
            <a:r>
              <a:rPr lang="en-US" altLang="zh-CN" sz="2400" dirty="0"/>
              <a:t>10</a:t>
            </a:r>
            <a:r>
              <a:rPr lang="zh-CN" altLang="en-US" sz="2400" dirty="0"/>
              <a:t>年。包含四部分：公钥</a:t>
            </a:r>
            <a:r>
              <a:rPr lang="en-US" altLang="zh-CN" sz="2400" dirty="0"/>
              <a:t>+</a:t>
            </a:r>
            <a:r>
              <a:rPr lang="zh-CN" altLang="en-US" sz="2400" dirty="0"/>
              <a:t>申请者信息 </a:t>
            </a:r>
            <a:r>
              <a:rPr lang="en-US" altLang="zh-CN" sz="2400" dirty="0"/>
              <a:t>+ </a:t>
            </a:r>
            <a:r>
              <a:rPr lang="zh-CN" altLang="en-US" sz="2400" dirty="0"/>
              <a:t>颁发者</a:t>
            </a:r>
            <a:r>
              <a:rPr lang="en-US" altLang="zh-CN" sz="2400" dirty="0"/>
              <a:t>(CA)</a:t>
            </a:r>
            <a:r>
              <a:rPr lang="zh-CN" altLang="en-US" sz="2400" dirty="0"/>
              <a:t>的信息</a:t>
            </a:r>
            <a:r>
              <a:rPr lang="en-US" altLang="zh-CN" sz="2400" dirty="0"/>
              <a:t>+</a:t>
            </a:r>
            <a:r>
              <a:rPr lang="zh-CN" altLang="en-US" sz="2400" dirty="0"/>
              <a:t>签名</a:t>
            </a:r>
            <a:r>
              <a:rPr lang="en-US" altLang="zh-CN" sz="2400" dirty="0"/>
              <a:t>(</a:t>
            </a:r>
            <a:r>
              <a:rPr lang="zh-CN" altLang="en-US" sz="2400" dirty="0"/>
              <a:t>使用 </a:t>
            </a:r>
            <a:r>
              <a:rPr lang="en-US" altLang="zh-CN" sz="2400" dirty="0"/>
              <a:t>CA </a:t>
            </a:r>
            <a:r>
              <a:rPr lang="zh-CN" altLang="en-US" sz="2400" dirty="0"/>
              <a:t>私钥加密</a:t>
            </a:r>
            <a:r>
              <a:rPr lang="en-US" altLang="zh-CN" sz="2400" dirty="0"/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 err="1"/>
              <a:t>openssl</a:t>
            </a:r>
            <a:r>
              <a:rPr lang="en-US" altLang="zh-CN" dirty="0"/>
              <a:t> x509 -req -in </a:t>
            </a:r>
            <a:r>
              <a:rPr lang="en-US" altLang="zh-CN" dirty="0" err="1"/>
              <a:t>server.csr</a:t>
            </a:r>
            <a:r>
              <a:rPr lang="en-US" altLang="zh-CN" dirty="0"/>
              <a:t> -CA ca.crt -</a:t>
            </a:r>
            <a:r>
              <a:rPr lang="en-US" altLang="zh-CN" dirty="0" err="1"/>
              <a:t>CAkey</a:t>
            </a:r>
            <a:r>
              <a:rPr lang="en-US" altLang="zh-CN" dirty="0"/>
              <a:t> </a:t>
            </a:r>
            <a:r>
              <a:rPr lang="en-US" altLang="zh-CN" dirty="0" err="1"/>
              <a:t>ca.key</a:t>
            </a:r>
            <a:r>
              <a:rPr lang="en-US" altLang="zh-CN" dirty="0"/>
              <a:t>  -</a:t>
            </a:r>
            <a:r>
              <a:rPr lang="en-US" altLang="zh-CN" dirty="0" err="1"/>
              <a:t>CAcreateserial</a:t>
            </a:r>
            <a:r>
              <a:rPr lang="en-US" altLang="zh-CN" dirty="0"/>
              <a:t> -days 365 -out server.crt</a:t>
            </a:r>
          </a:p>
        </p:txBody>
      </p:sp>
    </p:spTree>
    <p:extLst>
      <p:ext uri="{BB962C8B-B14F-4D97-AF65-F5344CB8AC3E}">
        <p14:creationId xmlns:p14="http://schemas.microsoft.com/office/powerpoint/2010/main" val="85527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0D322-E7AB-7240-C726-E9F4CCC4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管理操作系统的证书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D2AB10-7942-68BB-B386-AC367D3E8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502628" cy="2540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9406B9-4086-A15D-47BE-5837F3FAB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67"/>
          <a:stretch/>
        </p:blipFill>
        <p:spPr>
          <a:xfrm>
            <a:off x="838201" y="4295504"/>
            <a:ext cx="3502628" cy="2070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8AE2D0-5C1B-9BF4-75E4-3C7606137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57" y="1690688"/>
            <a:ext cx="4814743" cy="30690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8AA662E-2892-BD39-49C0-46A757C1AF3D}"/>
              </a:ext>
            </a:extLst>
          </p:cNvPr>
          <p:cNvSpPr txBox="1"/>
          <p:nvPr/>
        </p:nvSpPr>
        <p:spPr>
          <a:xfrm>
            <a:off x="4397071" y="2771028"/>
            <a:ext cx="181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自行生成证书，通过浏览器访问时会被拦截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697625-0515-997B-C493-B1E556C7701D}"/>
              </a:ext>
            </a:extLst>
          </p:cNvPr>
          <p:cNvSpPr txBox="1"/>
          <p:nvPr/>
        </p:nvSpPr>
        <p:spPr>
          <a:xfrm>
            <a:off x="4397069" y="5006670"/>
            <a:ext cx="226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windows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的设置里搜索“证书”，导入自行生成的证书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63CF35-4DEB-EC2F-5403-B0FC4E4180B9}"/>
              </a:ext>
            </a:extLst>
          </p:cNvPr>
          <p:cNvSpPr txBox="1"/>
          <p:nvPr/>
        </p:nvSpPr>
        <p:spPr>
          <a:xfrm>
            <a:off x="7176893" y="5006670"/>
            <a:ext cx="3539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或者通过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Edge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浏览器导入证书，也是导入到了操作系统的证书列表里</a:t>
            </a:r>
          </a:p>
        </p:txBody>
      </p:sp>
    </p:spTree>
    <p:extLst>
      <p:ext uri="{BB962C8B-B14F-4D97-AF65-F5344CB8AC3E}">
        <p14:creationId xmlns:p14="http://schemas.microsoft.com/office/powerpoint/2010/main" val="3729676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8D890-56DF-271D-127F-75D3D5D8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grpc</a:t>
            </a:r>
            <a:r>
              <a:rPr lang="zh-CN" altLang="en-US" dirty="0"/>
              <a:t>数据安全传输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6B47BB-7922-8CCE-FBF0-EBF20EB2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0785"/>
            <a:ext cx="10515600" cy="200617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Client</a:t>
            </a:r>
            <a:r>
              <a:rPr lang="zh-CN" altLang="en-US" dirty="0"/>
              <a:t>端从</a:t>
            </a:r>
            <a:r>
              <a:rPr lang="en-US" altLang="zh-CN" dirty="0"/>
              <a:t>CA</a:t>
            </a:r>
            <a:r>
              <a:rPr lang="zh-CN" altLang="en-US" dirty="0"/>
              <a:t>拿到</a:t>
            </a:r>
            <a:r>
              <a:rPr lang="en-US" altLang="zh-CN" dirty="0"/>
              <a:t>server</a:t>
            </a:r>
            <a:r>
              <a:rPr lang="zh-CN" altLang="en-US" dirty="0"/>
              <a:t>的证书</a:t>
            </a:r>
            <a:r>
              <a:rPr lang="en-US" altLang="zh-CN" dirty="0"/>
              <a:t>server.crt</a:t>
            </a:r>
            <a:r>
              <a:rPr lang="zh-CN" altLang="en-US" dirty="0"/>
              <a:t>，证书里包含了</a:t>
            </a:r>
            <a:r>
              <a:rPr lang="en-US" altLang="zh-CN" dirty="0"/>
              <a:t>server</a:t>
            </a:r>
            <a:r>
              <a:rPr lang="zh-CN" altLang="en-US" dirty="0"/>
              <a:t>的公钥。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TLS</a:t>
            </a:r>
            <a:r>
              <a:rPr lang="zh-CN" altLang="en-US" dirty="0"/>
              <a:t>握手阶段，</a:t>
            </a:r>
            <a:r>
              <a:rPr lang="en-US" altLang="zh-CN" dirty="0"/>
              <a:t>Client</a:t>
            </a:r>
            <a:r>
              <a:rPr lang="zh-CN" altLang="en-US" dirty="0"/>
              <a:t>先生成自己的密钥</a:t>
            </a:r>
            <a:r>
              <a:rPr lang="en-US" altLang="zh-CN" dirty="0"/>
              <a:t>(</a:t>
            </a:r>
            <a:r>
              <a:rPr lang="zh-CN" altLang="en-US" dirty="0"/>
              <a:t>对称加密算法</a:t>
            </a:r>
            <a:r>
              <a:rPr lang="en-US" altLang="zh-CN" dirty="0"/>
              <a:t>)</a:t>
            </a:r>
            <a:r>
              <a:rPr lang="zh-CN" altLang="en-US" dirty="0"/>
              <a:t>，用</a:t>
            </a:r>
            <a:r>
              <a:rPr lang="en-US" altLang="zh-CN" dirty="0"/>
              <a:t>server</a:t>
            </a:r>
            <a:r>
              <a:rPr lang="zh-CN" altLang="en-US" dirty="0"/>
              <a:t>的公钥加密自己的密钥，然后发给</a:t>
            </a:r>
            <a:r>
              <a:rPr lang="en-US" altLang="zh-CN" dirty="0"/>
              <a:t>Server</a:t>
            </a:r>
            <a:r>
              <a:rPr lang="zh-CN" altLang="en-US" dirty="0"/>
              <a:t>。</a:t>
            </a:r>
            <a:r>
              <a:rPr lang="en-US" altLang="zh-CN" dirty="0"/>
              <a:t>Server</a:t>
            </a:r>
            <a:r>
              <a:rPr lang="zh-CN" altLang="en-US" dirty="0"/>
              <a:t>用自己的私钥</a:t>
            </a:r>
            <a:r>
              <a:rPr lang="en-US" altLang="zh-CN" dirty="0"/>
              <a:t>(</a:t>
            </a:r>
            <a:r>
              <a:rPr lang="en-US" altLang="zh-CN" dirty="0" err="1"/>
              <a:t>server.key</a:t>
            </a:r>
            <a:r>
              <a:rPr lang="en-US" altLang="zh-CN" dirty="0"/>
              <a:t>)</a:t>
            </a:r>
            <a:r>
              <a:rPr lang="zh-CN" altLang="en-US" dirty="0"/>
              <a:t>解密后获得</a:t>
            </a:r>
            <a:r>
              <a:rPr lang="en-US" altLang="zh-CN" dirty="0"/>
              <a:t>Client</a:t>
            </a:r>
            <a:r>
              <a:rPr lang="zh-CN" altLang="en-US" dirty="0"/>
              <a:t>的密钥。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此后所有的</a:t>
            </a:r>
            <a:r>
              <a:rPr lang="en-US" altLang="zh-CN" dirty="0" err="1"/>
              <a:t>grpc</a:t>
            </a:r>
            <a:r>
              <a:rPr lang="zh-CN" altLang="en-US" dirty="0"/>
              <a:t>数据传输都会先使用</a:t>
            </a:r>
            <a:r>
              <a:rPr lang="en-US" altLang="zh-CN" dirty="0"/>
              <a:t>Client</a:t>
            </a:r>
            <a:r>
              <a:rPr lang="zh-CN" altLang="en-US" dirty="0"/>
              <a:t>的密钥进行加密。</a:t>
            </a:r>
            <a:endParaRPr lang="en-US" altLang="zh-CN" dirty="0"/>
          </a:p>
        </p:txBody>
      </p:sp>
      <p:sp>
        <p:nvSpPr>
          <p:cNvPr id="5" name="剪去单角的矩形 3">
            <a:extLst>
              <a:ext uri="{FF2B5EF4-FFF2-40B4-BE49-F238E27FC236}">
                <a16:creationId xmlns:a16="http://schemas.microsoft.com/office/drawing/2014/main" id="{A666EF03-B57D-76DD-8CF9-DA670ED2CC9E}"/>
              </a:ext>
            </a:extLst>
          </p:cNvPr>
          <p:cNvSpPr/>
          <p:nvPr/>
        </p:nvSpPr>
        <p:spPr>
          <a:xfrm>
            <a:off x="838200" y="1690686"/>
            <a:ext cx="10515600" cy="2349469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Server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端代码：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creds, err :=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credentials.NewServerTLSFromFile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("server.crt", 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server.key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")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server :=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grpc.NewServer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grpc.Creds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(creds))</a:t>
            </a:r>
          </a:p>
          <a:p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Client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端代码：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creds, err :=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credentials.NewClientTLSFromFile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("server.crt", "")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conn, err :=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grpc.Dial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("localhost:5678",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grpc.WithTransportCredentials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(creds),)</a:t>
            </a:r>
          </a:p>
        </p:txBody>
      </p:sp>
    </p:spTree>
    <p:extLst>
      <p:ext uri="{BB962C8B-B14F-4D97-AF65-F5344CB8AC3E}">
        <p14:creationId xmlns:p14="http://schemas.microsoft.com/office/powerpoint/2010/main" val="3089468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FE912-3DAA-4304-CCE4-59D86BBE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grpc</a:t>
            </a:r>
            <a:r>
              <a:rPr lang="zh-CN" altLang="en-US" dirty="0"/>
              <a:t>身份校验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BEE25-679E-5105-8EA1-33B2525B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Client</a:t>
            </a:r>
            <a:r>
              <a:rPr lang="zh-CN" altLang="en-US" dirty="0"/>
              <a:t>调用登录接口，传入用户名和密码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Server</a:t>
            </a:r>
            <a:r>
              <a:rPr lang="zh-CN" altLang="en-US" dirty="0"/>
              <a:t>校验登录成功后返回</a:t>
            </a:r>
            <a:r>
              <a:rPr lang="en-US" altLang="zh-CN" dirty="0"/>
              <a:t>token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Client</a:t>
            </a:r>
            <a:r>
              <a:rPr lang="zh-CN" altLang="en-US" dirty="0"/>
              <a:t>调用其他接口时，统一把</a:t>
            </a:r>
            <a:r>
              <a:rPr lang="en-US" altLang="zh-CN" dirty="0"/>
              <a:t>token</a:t>
            </a:r>
            <a:r>
              <a:rPr lang="zh-CN" altLang="en-US" dirty="0"/>
              <a:t>放进</a:t>
            </a:r>
            <a:r>
              <a:rPr lang="en-US" altLang="zh-CN" dirty="0"/>
              <a:t>context</a:t>
            </a:r>
            <a:r>
              <a:rPr lang="zh-CN" altLang="en-US" dirty="0"/>
              <a:t>里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Server</a:t>
            </a:r>
            <a:r>
              <a:rPr lang="zh-CN" altLang="en-US" dirty="0"/>
              <a:t>从</a:t>
            </a:r>
            <a:r>
              <a:rPr lang="en-US" altLang="zh-CN" dirty="0"/>
              <a:t>context</a:t>
            </a:r>
            <a:r>
              <a:rPr lang="zh-CN" altLang="en-US" dirty="0"/>
              <a:t>里取出</a:t>
            </a:r>
            <a:r>
              <a:rPr lang="en-US" altLang="zh-CN" dirty="0"/>
              <a:t>token</a:t>
            </a:r>
            <a:r>
              <a:rPr lang="zh-CN" altLang="en-US" dirty="0"/>
              <a:t>，以此来验证</a:t>
            </a:r>
            <a:r>
              <a:rPr lang="en-US" altLang="zh-CN" dirty="0"/>
              <a:t>Client</a:t>
            </a:r>
            <a:r>
              <a:rPr lang="zh-CN" altLang="en-US" dirty="0"/>
              <a:t>是否已经登录过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173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99E09-2ACC-E6AE-449A-665A5061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grpc</a:t>
            </a:r>
            <a:r>
              <a:rPr lang="zh-CN" altLang="en-US" dirty="0"/>
              <a:t>身份校验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EC0E9B-CAED-9655-F803-D6FA8D285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客户端</a:t>
            </a:r>
          </a:p>
        </p:txBody>
      </p:sp>
      <p:sp>
        <p:nvSpPr>
          <p:cNvPr id="4" name="剪去单角的矩形 3">
            <a:extLst>
              <a:ext uri="{FF2B5EF4-FFF2-40B4-BE49-F238E27FC236}">
                <a16:creationId xmlns:a16="http://schemas.microsoft.com/office/drawing/2014/main" id="{109623F8-5D21-2772-1D33-2254B837C85D}"/>
              </a:ext>
            </a:extLst>
          </p:cNvPr>
          <p:cNvSpPr/>
          <p:nvPr/>
        </p:nvSpPr>
        <p:spPr>
          <a:xfrm>
            <a:off x="838200" y="2410014"/>
            <a:ext cx="10515600" cy="3766949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// 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实现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credentials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包里的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PerRPCCredentials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接口，即实现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GetRequestMetadata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和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RequireTransportSecurity</a:t>
            </a:r>
            <a:endParaRPr lang="en-US" altLang="zh-CN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type 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MyCredential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struct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	token string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func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(c *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MyCredential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GetRequestMetadata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ctx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context.Context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uri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...string) (map[string]string, error)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	return map[string]string{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		"token": 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c.token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	}, nil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// 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是否需要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TLS</a:t>
            </a:r>
          </a:p>
          <a:p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func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(*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MyCredential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RequireTransportSecurity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() bool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	return true // 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也可以为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false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，这样代码里就不需要写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TLS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相关代码了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altLang="zh-CN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myCredential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:= &amp;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MyCredential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{token: token}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创建一个连接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conn, err := 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grpc.Dial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("localhost:5678",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grpc.WithPerRPCCredentials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myCredential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), //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把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token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附加在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conn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上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1713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7A53D-FA79-F456-0ABC-36331B25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grpc</a:t>
            </a:r>
            <a:r>
              <a:rPr lang="zh-CN" altLang="en-US" dirty="0"/>
              <a:t>身份校验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5879E-8E4C-BDF4-CBD4-A690588B6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服务端</a:t>
            </a:r>
          </a:p>
        </p:txBody>
      </p:sp>
      <p:sp>
        <p:nvSpPr>
          <p:cNvPr id="4" name="剪去单角的矩形 3">
            <a:extLst>
              <a:ext uri="{FF2B5EF4-FFF2-40B4-BE49-F238E27FC236}">
                <a16:creationId xmlns:a16="http://schemas.microsoft.com/office/drawing/2014/main" id="{057B910E-BC71-F3E8-3054-C68A0066A2EE}"/>
              </a:ext>
            </a:extLst>
          </p:cNvPr>
          <p:cNvSpPr/>
          <p:nvPr/>
        </p:nvSpPr>
        <p:spPr>
          <a:xfrm>
            <a:off x="838200" y="2410014"/>
            <a:ext cx="10515600" cy="3766949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meta, ok :=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metadata.FromIncomingContext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ctx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 //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从调用方传过来的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context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里获取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metadata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if !ok {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log.Println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("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从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IncomingContext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中获取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metadata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失败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")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	return nil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value, ok := meta["token"] //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跟调用方约定好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key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if !ok ||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len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(value) == 0 {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log.Println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("metadata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中没有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token")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	return nil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token := value[0] //value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是个切片，我们只取首元素</a:t>
            </a:r>
          </a:p>
        </p:txBody>
      </p:sp>
    </p:spTree>
    <p:extLst>
      <p:ext uri="{BB962C8B-B14F-4D97-AF65-F5344CB8AC3E}">
        <p14:creationId xmlns:p14="http://schemas.microsoft.com/office/powerpoint/2010/main" val="154409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9B35A-17C2-1BC2-DAEC-62C5DEA1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RPC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C5733-A0FF-DB56-D353-E8A248BE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RPC</a:t>
            </a:r>
            <a:r>
              <a:rPr lang="zh-CN" altLang="en-US" dirty="0"/>
              <a:t>即</a:t>
            </a:r>
            <a:r>
              <a:rPr lang="en-US" altLang="zh-CN" dirty="0"/>
              <a:t>Remote Procedure Call</a:t>
            </a:r>
            <a:r>
              <a:rPr lang="zh-CN" altLang="en-US" dirty="0"/>
              <a:t>，远程过程调用</a:t>
            </a:r>
          </a:p>
        </p:txBody>
      </p:sp>
      <p:sp>
        <p:nvSpPr>
          <p:cNvPr id="4" name="矩形: 剪去单角 3">
            <a:extLst>
              <a:ext uri="{FF2B5EF4-FFF2-40B4-BE49-F238E27FC236}">
                <a16:creationId xmlns:a16="http://schemas.microsoft.com/office/drawing/2014/main" id="{D739F9D5-B879-6D5A-1022-D3B44DA365D4}"/>
              </a:ext>
            </a:extLst>
          </p:cNvPr>
          <p:cNvSpPr/>
          <p:nvPr/>
        </p:nvSpPr>
        <p:spPr>
          <a:xfrm>
            <a:off x="838200" y="3019426"/>
            <a:ext cx="2390775" cy="2547938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>
                <a:latin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</a:rPr>
              <a:t> A(</a:t>
            </a:r>
            <a:r>
              <a:rPr lang="en-US" altLang="zh-CN" dirty="0" err="1">
                <a:latin typeface="Consolas" panose="020B0609020204030204" pitchFamily="49" charset="0"/>
              </a:rPr>
              <a:t>arg</a:t>
            </a:r>
            <a:r>
              <a:rPr lang="en-US" altLang="zh-CN" dirty="0">
                <a:latin typeface="Consolas" panose="020B0609020204030204" pitchFamily="49" charset="0"/>
              </a:rPr>
              <a:t> int){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</a:rPr>
              <a:t> B(</a:t>
            </a:r>
            <a:r>
              <a:rPr lang="en-US" altLang="zh-CN" dirty="0" err="1">
                <a:latin typeface="Consolas" panose="020B0609020204030204" pitchFamily="49" charset="0"/>
              </a:rPr>
              <a:t>arg</a:t>
            </a:r>
            <a:r>
              <a:rPr lang="en-US" altLang="zh-CN" dirty="0">
                <a:latin typeface="Consolas" panose="020B0609020204030204" pitchFamily="49" charset="0"/>
              </a:rPr>
              <a:t> int){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A(</a:t>
            </a:r>
            <a:r>
              <a:rPr lang="en-US" altLang="zh-CN" dirty="0" err="1">
                <a:latin typeface="Consolas" panose="020B0609020204030204" pitchFamily="49" charset="0"/>
              </a:rPr>
              <a:t>arg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63028A-09A3-FB50-A3A9-E1F5050DAF2F}"/>
              </a:ext>
            </a:extLst>
          </p:cNvPr>
          <p:cNvSpPr txBox="1"/>
          <p:nvPr/>
        </p:nvSpPr>
        <p:spPr>
          <a:xfrm>
            <a:off x="1325701" y="24902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本地调用</a:t>
            </a:r>
          </a:p>
        </p:txBody>
      </p:sp>
      <p:sp>
        <p:nvSpPr>
          <p:cNvPr id="6" name="矩形: 剪去单角 5">
            <a:extLst>
              <a:ext uri="{FF2B5EF4-FFF2-40B4-BE49-F238E27FC236}">
                <a16:creationId xmlns:a16="http://schemas.microsoft.com/office/drawing/2014/main" id="{5D5E9346-ED78-FE6E-CAF5-103329EA411F}"/>
              </a:ext>
            </a:extLst>
          </p:cNvPr>
          <p:cNvSpPr/>
          <p:nvPr/>
        </p:nvSpPr>
        <p:spPr>
          <a:xfrm>
            <a:off x="4657725" y="3180085"/>
            <a:ext cx="2505075" cy="1642417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onsolas" panose="020B0609020204030204" pitchFamily="49" charset="0"/>
              </a:rPr>
              <a:t>服务器</a:t>
            </a:r>
            <a:r>
              <a:rPr lang="en-US" altLang="zh-CN" dirty="0">
                <a:latin typeface="Consolas" panose="020B0609020204030204" pitchFamily="49" charset="0"/>
              </a:rPr>
              <a:t>1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</a:rPr>
              <a:t> A(</a:t>
            </a:r>
            <a:r>
              <a:rPr lang="en-US" altLang="zh-CN" dirty="0" err="1">
                <a:latin typeface="Consolas" panose="020B0609020204030204" pitchFamily="49" charset="0"/>
              </a:rPr>
              <a:t>arg</a:t>
            </a:r>
            <a:r>
              <a:rPr lang="en-US" altLang="zh-CN" dirty="0">
                <a:latin typeface="Consolas" panose="020B0609020204030204" pitchFamily="49" charset="0"/>
              </a:rPr>
              <a:t> int){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矩形: 剪去单角 6">
            <a:extLst>
              <a:ext uri="{FF2B5EF4-FFF2-40B4-BE49-F238E27FC236}">
                <a16:creationId xmlns:a16="http://schemas.microsoft.com/office/drawing/2014/main" id="{82B618D8-817D-6640-ED2C-6FF5BF31C187}"/>
              </a:ext>
            </a:extLst>
          </p:cNvPr>
          <p:cNvSpPr/>
          <p:nvPr/>
        </p:nvSpPr>
        <p:spPr>
          <a:xfrm>
            <a:off x="8848725" y="3182788"/>
            <a:ext cx="2505075" cy="1642417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onsolas" panose="020B0609020204030204" pitchFamily="49" charset="0"/>
              </a:rPr>
              <a:t>服务器</a:t>
            </a:r>
            <a:r>
              <a:rPr lang="en-US" altLang="zh-CN" dirty="0">
                <a:latin typeface="Consolas" panose="020B0609020204030204" pitchFamily="49" charset="0"/>
              </a:rPr>
              <a:t>2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</a:rPr>
              <a:t> B(</a:t>
            </a:r>
            <a:r>
              <a:rPr lang="en-US" altLang="zh-CN" dirty="0" err="1">
                <a:latin typeface="Consolas" panose="020B0609020204030204" pitchFamily="49" charset="0"/>
              </a:rPr>
              <a:t>arg</a:t>
            </a:r>
            <a:r>
              <a:rPr lang="en-US" altLang="zh-CN" dirty="0">
                <a:latin typeface="Consolas" panose="020B0609020204030204" pitchFamily="49" charset="0"/>
              </a:rPr>
              <a:t> int){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服务器</a:t>
            </a:r>
            <a:r>
              <a:rPr lang="en-US" altLang="zh-CN" dirty="0">
                <a:latin typeface="Consolas" panose="020B0609020204030204" pitchFamily="49" charset="0"/>
              </a:rPr>
              <a:t>1.A(</a:t>
            </a:r>
            <a:r>
              <a:rPr lang="en-US" altLang="zh-CN" dirty="0" err="1">
                <a:latin typeface="Consolas" panose="020B0609020204030204" pitchFamily="49" charset="0"/>
              </a:rPr>
              <a:t>arg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2AEA4A-7130-140C-F7AD-26603C13B65A}"/>
              </a:ext>
            </a:extLst>
          </p:cNvPr>
          <p:cNvSpPr txBox="1"/>
          <p:nvPr/>
        </p:nvSpPr>
        <p:spPr>
          <a:xfrm>
            <a:off x="7269301" y="24902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远程调用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50E70-AAC7-E2C0-0FF3-A9A202EF8FE8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 flipV="1">
            <a:off x="7162800" y="4001294"/>
            <a:ext cx="1685925" cy="2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255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FED35-B5BD-ED0C-6B43-D8D7EC22B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etcd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764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A2C65-31E7-34E1-464D-36B0C05A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etcd</a:t>
            </a:r>
            <a:r>
              <a:rPr lang="zh-CN" altLang="en-US" dirty="0"/>
              <a:t>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8E29D8-78DC-F964-1DEC-337F88DA3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err="1"/>
              <a:t>etcd</a:t>
            </a:r>
            <a:r>
              <a:rPr lang="zh-CN" altLang="en-US" dirty="0"/>
              <a:t>是用</a:t>
            </a:r>
            <a:r>
              <a:rPr lang="en-US" altLang="zh-CN" dirty="0"/>
              <a:t>go</a:t>
            </a:r>
            <a:r>
              <a:rPr lang="zh-CN" altLang="en-US" dirty="0"/>
              <a:t>语言开发的一个分布式</a:t>
            </a:r>
            <a:r>
              <a:rPr lang="en-US" altLang="zh-CN" dirty="0"/>
              <a:t>key-value</a:t>
            </a:r>
            <a:r>
              <a:rPr lang="zh-CN" altLang="en-US" dirty="0"/>
              <a:t>存储系统，具有以下特点：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Key</a:t>
            </a:r>
            <a:r>
              <a:rPr lang="zh-CN" altLang="en-US" dirty="0"/>
              <a:t>和</a:t>
            </a:r>
            <a:r>
              <a:rPr lang="en-US" altLang="zh-CN" dirty="0"/>
              <a:t>value</a:t>
            </a:r>
            <a:r>
              <a:rPr lang="zh-CN" altLang="en-US" dirty="0"/>
              <a:t>都是简单的</a:t>
            </a:r>
            <a:r>
              <a:rPr lang="en-US" altLang="zh-CN" dirty="0"/>
              <a:t>string</a:t>
            </a:r>
            <a:r>
              <a:rPr lang="zh-CN" altLang="en-US" dirty="0"/>
              <a:t>类型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可监听数据的变化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可设置数据的过期时间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可实现分布式锁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以上功能</a:t>
            </a:r>
            <a:r>
              <a:rPr lang="en-US" altLang="zh-CN" dirty="0" err="1"/>
              <a:t>redis</a:t>
            </a:r>
            <a:r>
              <a:rPr lang="zh-CN" altLang="en-US" dirty="0"/>
              <a:t>都具备，既生瑜，何生亮？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https://github.com/etcd-io/etcd/releases/</a:t>
            </a:r>
            <a:r>
              <a:rPr lang="en-US" altLang="zh-CN" dirty="0"/>
              <a:t>(</a:t>
            </a:r>
            <a:r>
              <a:rPr lang="zh-CN" altLang="en-US" dirty="0"/>
              <a:t>展开</a:t>
            </a:r>
            <a:r>
              <a:rPr lang="en-US" altLang="zh-CN" dirty="0"/>
              <a:t>Assets)</a:t>
            </a:r>
            <a:r>
              <a:rPr lang="zh-CN" altLang="en-US" dirty="0"/>
              <a:t>上有各个平台编译好的</a:t>
            </a:r>
            <a:r>
              <a:rPr lang="en-US" altLang="zh-CN" dirty="0" err="1"/>
              <a:t>etcd</a:t>
            </a:r>
            <a:r>
              <a:rPr lang="zh-CN" altLang="en-US" dirty="0"/>
              <a:t>可执行文件，下载后解压，直接运行即可。</a:t>
            </a:r>
            <a:endParaRPr lang="en-US" altLang="zh-CN" dirty="0"/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C47BB5CD-BA00-E908-8BE3-F480FF69383F}"/>
              </a:ext>
            </a:extLst>
          </p:cNvPr>
          <p:cNvSpPr/>
          <p:nvPr/>
        </p:nvSpPr>
        <p:spPr>
          <a:xfrm rot="10800000" flipH="1">
            <a:off x="6851903" y="2949934"/>
            <a:ext cx="220781" cy="642068"/>
          </a:xfrm>
          <a:prstGeom prst="rightBrace">
            <a:avLst>
              <a:gd name="adj1" fmla="val 3894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CB1061-1E27-D71F-B681-BDA14B6F96FD}"/>
              </a:ext>
            </a:extLst>
          </p:cNvPr>
          <p:cNvSpPr txBox="1"/>
          <p:nvPr/>
        </p:nvSpPr>
        <p:spPr>
          <a:xfrm>
            <a:off x="7084612" y="2855469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配置中心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服务发现</a:t>
            </a:r>
          </a:p>
        </p:txBody>
      </p:sp>
    </p:spTree>
    <p:extLst>
      <p:ext uri="{BB962C8B-B14F-4D97-AF65-F5344CB8AC3E}">
        <p14:creationId xmlns:p14="http://schemas.microsoft.com/office/powerpoint/2010/main" val="3782413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2ACF-C90F-9F5D-DB9D-44CC48A4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Key-value</a:t>
            </a:r>
            <a:r>
              <a:rPr lang="zh-CN" altLang="en-US" dirty="0"/>
              <a:t>读写</a:t>
            </a:r>
          </a:p>
        </p:txBody>
      </p:sp>
      <p:sp>
        <p:nvSpPr>
          <p:cNvPr id="4" name="剪去单角的矩形 3">
            <a:extLst>
              <a:ext uri="{FF2B5EF4-FFF2-40B4-BE49-F238E27FC236}">
                <a16:creationId xmlns:a16="http://schemas.microsoft.com/office/drawing/2014/main" id="{96EF91C4-E77F-D66F-30CA-84ABB05854AF}"/>
              </a:ext>
            </a:extLst>
          </p:cNvPr>
          <p:cNvSpPr/>
          <p:nvPr/>
        </p:nvSpPr>
        <p:spPr>
          <a:xfrm>
            <a:off x="838200" y="1538578"/>
            <a:ext cx="10515600" cy="4638386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import    etcdv3 "go.etcd.io/</a:t>
            </a:r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etcd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/client/v3"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client, err := etcdv3.New(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etcdv3.Config{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Endpoints:   []string{"127.0.0.1:2379"},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DialTimeout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3 * </a:t>
            </a:r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time.Second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},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endParaRPr lang="en-US" altLang="zh-CN" sz="2000" dirty="0">
              <a:solidFill>
                <a:srgbClr val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client.Put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"name", "</a:t>
            </a:r>
            <a:r>
              <a:rPr lang="zh-CN" altLang="en-US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张三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")</a:t>
            </a:r>
          </a:p>
          <a:p>
            <a:endParaRPr lang="en-US" altLang="zh-CN" sz="2000" dirty="0">
              <a:solidFill>
                <a:srgbClr val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response, err := </a:t>
            </a:r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client.Get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"name")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for _, </a:t>
            </a:r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kv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:= range </a:t>
            </a:r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response.Kvs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{                  //</a:t>
            </a:r>
            <a:r>
              <a:rPr lang="zh-CN" altLang="en-US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遍历切片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fmt.Printf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("%s = %s\n", </a:t>
            </a:r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kv.Key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kv.Value</a:t>
            </a:r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9448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3E8E1-98BD-01E5-9FA0-28F2AC65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Etcd</a:t>
            </a:r>
            <a:r>
              <a:rPr lang="en-US" altLang="zh-CN" dirty="0"/>
              <a:t> VS Redis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5BFFB9-A8F2-50B8-B13E-A3791C331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上进行简单的</a:t>
            </a:r>
            <a:r>
              <a:rPr lang="en-US" altLang="zh-CN" dirty="0"/>
              <a:t>string</a:t>
            </a:r>
            <a:r>
              <a:rPr lang="zh-CN" altLang="en-US" dirty="0"/>
              <a:t>类型</a:t>
            </a:r>
            <a:r>
              <a:rPr lang="en-US" altLang="zh-CN" dirty="0"/>
              <a:t>key-value</a:t>
            </a:r>
            <a:r>
              <a:rPr lang="zh-CN" altLang="en-US" dirty="0"/>
              <a:t>读写性能对比</a:t>
            </a:r>
            <a:endParaRPr lang="en-US" altLang="zh-CN" dirty="0"/>
          </a:p>
          <a:p>
            <a:r>
              <a:rPr lang="en-US" altLang="zh-CN" dirty="0"/>
              <a:t>etcd-v3.5.9-windows-amd64</a:t>
            </a:r>
          </a:p>
          <a:p>
            <a:r>
              <a:rPr lang="en-US" altLang="zh-CN" dirty="0"/>
              <a:t>Redis version 3.0.504 64 bit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无论从内存开销还是速度上，</a:t>
            </a:r>
            <a:r>
              <a:rPr lang="en-US" altLang="zh-CN" dirty="0"/>
              <a:t>Redis</a:t>
            </a:r>
            <a:r>
              <a:rPr lang="zh-CN" altLang="en-US" dirty="0"/>
              <a:t>都完胜</a:t>
            </a:r>
            <a:r>
              <a:rPr lang="en-US" altLang="zh-CN" dirty="0" err="1"/>
              <a:t>Etcd</a:t>
            </a:r>
            <a:r>
              <a:rPr lang="zh-CN" altLang="en-US" dirty="0"/>
              <a:t>。</a:t>
            </a:r>
            <a:r>
              <a:rPr lang="en-US" altLang="zh-CN" dirty="0"/>
              <a:t>Redis</a:t>
            </a:r>
            <a:r>
              <a:rPr lang="zh-CN" altLang="en-US" dirty="0"/>
              <a:t>的读写性能相当，</a:t>
            </a:r>
            <a:r>
              <a:rPr lang="en-US" altLang="zh-CN" dirty="0" err="1"/>
              <a:t>Etcd</a:t>
            </a:r>
            <a:r>
              <a:rPr lang="zh-CN" altLang="en-US" dirty="0"/>
              <a:t>的写远慢于读。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4A772E-C518-EDAC-9326-E18C9A8B3DEF}"/>
              </a:ext>
            </a:extLst>
          </p:cNvPr>
          <p:cNvSpPr txBox="1"/>
          <p:nvPr/>
        </p:nvSpPr>
        <p:spPr>
          <a:xfrm>
            <a:off x="913735" y="3512489"/>
            <a:ext cx="10241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BenchmarkRedisSet-8     34846          30115 ns/op          200 B/op          5 </a:t>
            </a:r>
            <a:r>
              <a:rPr lang="en-US" altLang="zh-CN" sz="16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lang="en-US" altLang="zh-CN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/op</a:t>
            </a:r>
          </a:p>
          <a:p>
            <a:r>
              <a:rPr lang="en-US" altLang="zh-CN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BenchmarkRedisGet-8     35486          29403 ns/op          172 B/op          5 </a:t>
            </a:r>
            <a:r>
              <a:rPr lang="en-US" altLang="zh-CN" sz="16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lang="en-US" altLang="zh-CN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/op</a:t>
            </a:r>
          </a:p>
          <a:p>
            <a:r>
              <a:rPr lang="en-US" altLang="zh-CN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BenchmarkEtcdSet-8        313        3397384 ns/op         8687 B/op        116 </a:t>
            </a:r>
            <a:r>
              <a:rPr lang="en-US" altLang="zh-CN" sz="16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lang="en-US" altLang="zh-CN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/op</a:t>
            </a:r>
          </a:p>
          <a:p>
            <a:r>
              <a:rPr lang="en-US" altLang="zh-CN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BenchmarkEtcdGet-8       7298         185779 ns/op         7468 B/op        123 </a:t>
            </a:r>
            <a:r>
              <a:rPr lang="en-US" altLang="zh-CN" sz="16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lang="en-US" altLang="zh-CN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/op</a:t>
            </a:r>
            <a:endParaRPr lang="en-US" altLang="zh-CN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8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9876B-255D-96D8-9E2F-8403E01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租约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98942-0038-195C-E704-C503C7378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lease, err := </a:t>
            </a:r>
            <a:r>
              <a:rPr lang="en-US" altLang="zh-CN" dirty="0" err="1"/>
              <a:t>client.Grant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/>
              <a:t>, 2)   </a:t>
            </a:r>
          </a:p>
          <a:p>
            <a:pPr marL="457200" lvl="1" indent="0">
              <a:buNone/>
            </a:pPr>
            <a:r>
              <a:rPr lang="zh-CN" altLang="en-US" dirty="0"/>
              <a:t>租约</a:t>
            </a:r>
            <a:r>
              <a:rPr lang="en-US" altLang="zh-CN" dirty="0"/>
              <a:t>2</a:t>
            </a:r>
            <a:r>
              <a:rPr lang="zh-CN" altLang="en-US" dirty="0"/>
              <a:t>秒到期</a:t>
            </a:r>
          </a:p>
          <a:p>
            <a:r>
              <a:rPr lang="en-US" altLang="zh-CN" dirty="0" err="1"/>
              <a:t>client.Put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/>
              <a:t>, "name", "</a:t>
            </a:r>
            <a:r>
              <a:rPr lang="zh-CN" altLang="en-US" dirty="0"/>
              <a:t>张三</a:t>
            </a:r>
            <a:r>
              <a:rPr lang="en-US" altLang="zh-CN" dirty="0"/>
              <a:t>", etcdv3.WithLease(lease.ID))	</a:t>
            </a:r>
          </a:p>
          <a:p>
            <a:pPr marL="457200" lvl="1" indent="0">
              <a:buNone/>
            </a:pPr>
            <a:r>
              <a:rPr lang="zh-CN" altLang="en-US" dirty="0"/>
              <a:t>数据跟租约绑定，租约到期后数据会被删除</a:t>
            </a:r>
          </a:p>
          <a:p>
            <a:r>
              <a:rPr lang="en-US" altLang="zh-CN" dirty="0" err="1"/>
              <a:t>client.KeepAliveOnce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/>
              <a:t>, lease.ID)  </a:t>
            </a:r>
          </a:p>
          <a:p>
            <a:pPr marL="457200" lvl="1" indent="0">
              <a:buNone/>
            </a:pPr>
            <a:r>
              <a:rPr lang="zh-CN" altLang="en-US" dirty="0"/>
              <a:t>本来租约有效期只有</a:t>
            </a:r>
            <a:r>
              <a:rPr lang="en-US" altLang="zh-CN" dirty="0"/>
              <a:t>2</a:t>
            </a:r>
            <a:r>
              <a:rPr lang="zh-CN" altLang="en-US" dirty="0"/>
              <a:t>秒，现在再续</a:t>
            </a:r>
            <a:r>
              <a:rPr lang="en-US" altLang="zh-CN" dirty="0"/>
              <a:t>2</a:t>
            </a:r>
            <a:r>
              <a:rPr lang="zh-CN" altLang="en-US" dirty="0"/>
              <a:t>秒</a:t>
            </a:r>
            <a:r>
              <a:rPr lang="en-US" altLang="zh-CN" dirty="0"/>
              <a:t>(</a:t>
            </a:r>
            <a:r>
              <a:rPr lang="zh-CN" altLang="en-US" dirty="0"/>
              <a:t>之前剩余的寿命会清</a:t>
            </a:r>
            <a:r>
              <a:rPr lang="en-US" altLang="zh-CN" dirty="0"/>
              <a:t>0)</a:t>
            </a:r>
            <a:r>
              <a:rPr lang="zh-CN" altLang="en-US" dirty="0"/>
              <a:t>，必须在到期之前续约才有效</a:t>
            </a:r>
            <a:endParaRPr lang="en-US" altLang="zh-CN" dirty="0"/>
          </a:p>
          <a:p>
            <a:r>
              <a:rPr lang="en-US" altLang="zh-CN" dirty="0" err="1"/>
              <a:t>client.KeepAlive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/>
              <a:t>, lease.ID)		</a:t>
            </a:r>
          </a:p>
          <a:p>
            <a:pPr marL="457200" lvl="1" indent="0">
              <a:buNone/>
            </a:pPr>
            <a:r>
              <a:rPr lang="zh-CN" altLang="en-US" dirty="0"/>
              <a:t>使租约永久生效，必须在到期之前续约才有效</a:t>
            </a:r>
          </a:p>
        </p:txBody>
      </p:sp>
    </p:spTree>
    <p:extLst>
      <p:ext uri="{BB962C8B-B14F-4D97-AF65-F5344CB8AC3E}">
        <p14:creationId xmlns:p14="http://schemas.microsoft.com/office/powerpoint/2010/main" val="2589098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94836-66C0-79B1-CF99-C0F93C31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897EF6-CF06-F413-F10B-AAD09582B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import "go.etcd.io/</a:t>
            </a:r>
            <a:r>
              <a:rPr lang="en-US" altLang="zh-CN" dirty="0" err="1"/>
              <a:t>etcd</a:t>
            </a:r>
            <a:r>
              <a:rPr lang="en-US" altLang="zh-CN" dirty="0"/>
              <a:t>/client/v3/concurrency"</a:t>
            </a:r>
          </a:p>
          <a:p>
            <a:r>
              <a:rPr lang="en-US" altLang="zh-CN" dirty="0"/>
              <a:t>session, err := </a:t>
            </a:r>
            <a:r>
              <a:rPr lang="en-US" altLang="zh-CN" dirty="0" err="1"/>
              <a:t>concurrency.NewSession</a:t>
            </a:r>
            <a:r>
              <a:rPr lang="en-US" altLang="zh-CN" dirty="0"/>
              <a:t>(client)</a:t>
            </a:r>
          </a:p>
          <a:p>
            <a:r>
              <a:rPr lang="en-US" altLang="zh-CN" dirty="0"/>
              <a:t>mutex := </a:t>
            </a:r>
            <a:r>
              <a:rPr lang="en-US" altLang="zh-CN" dirty="0" err="1"/>
              <a:t>concurrency.NewMutex</a:t>
            </a:r>
            <a:r>
              <a:rPr lang="en-US" altLang="zh-CN" dirty="0"/>
              <a:t>(session, </a:t>
            </a:r>
            <a:r>
              <a:rPr lang="en-US" altLang="zh-CN" dirty="0" err="1"/>
              <a:t>lockName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err := </a:t>
            </a:r>
            <a:r>
              <a:rPr lang="en-US" altLang="zh-CN" dirty="0" err="1"/>
              <a:t>mutex.TryLock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/>
              <a:t>)	</a:t>
            </a:r>
          </a:p>
          <a:p>
            <a:pPr marL="457200" lvl="1" indent="0">
              <a:buNone/>
            </a:pPr>
            <a:r>
              <a:rPr lang="zh-CN" altLang="en-US" dirty="0"/>
              <a:t>不等待，立即返回。如果获得锁，则</a:t>
            </a:r>
            <a:r>
              <a:rPr lang="en-US" altLang="zh-CN" dirty="0"/>
              <a:t>err</a:t>
            </a:r>
            <a:r>
              <a:rPr lang="zh-CN" altLang="en-US" dirty="0"/>
              <a:t>为</a:t>
            </a:r>
            <a:r>
              <a:rPr lang="en-US" altLang="zh-CN" dirty="0"/>
              <a:t>nil</a:t>
            </a:r>
          </a:p>
          <a:p>
            <a:r>
              <a:rPr lang="en-US" altLang="zh-CN" dirty="0"/>
              <a:t>err := </a:t>
            </a:r>
            <a:r>
              <a:rPr lang="en-US" altLang="zh-CN" dirty="0" err="1"/>
              <a:t>mutex.Lock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/>
              <a:t>)	</a:t>
            </a:r>
          </a:p>
          <a:p>
            <a:pPr marL="457200" lvl="1" indent="0">
              <a:buNone/>
            </a:pPr>
            <a:r>
              <a:rPr lang="zh-CN" altLang="en-US" dirty="0"/>
              <a:t>一直阻塞，直到获得锁，除非</a:t>
            </a:r>
            <a:r>
              <a:rPr lang="en-US" altLang="zh-CN" dirty="0" err="1"/>
              <a:t>ctx</a:t>
            </a:r>
            <a:r>
              <a:rPr lang="zh-CN" altLang="en-US" dirty="0"/>
              <a:t>设置了超时时间</a:t>
            </a:r>
          </a:p>
        </p:txBody>
      </p:sp>
    </p:spTree>
    <p:extLst>
      <p:ext uri="{BB962C8B-B14F-4D97-AF65-F5344CB8AC3E}">
        <p14:creationId xmlns:p14="http://schemas.microsoft.com/office/powerpoint/2010/main" val="4125305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2ACF-C90F-9F5D-DB9D-44CC48A4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watch</a:t>
            </a:r>
            <a:endParaRPr lang="zh-CN" altLang="en-US" dirty="0"/>
          </a:p>
        </p:txBody>
      </p:sp>
      <p:sp>
        <p:nvSpPr>
          <p:cNvPr id="4" name="剪去单角的矩形 3">
            <a:extLst>
              <a:ext uri="{FF2B5EF4-FFF2-40B4-BE49-F238E27FC236}">
                <a16:creationId xmlns:a16="http://schemas.microsoft.com/office/drawing/2014/main" id="{96EF91C4-E77F-D66F-30CA-84ABB05854AF}"/>
              </a:ext>
            </a:extLst>
          </p:cNvPr>
          <p:cNvSpPr/>
          <p:nvPr/>
        </p:nvSpPr>
        <p:spPr>
          <a:xfrm>
            <a:off x="838200" y="2039509"/>
            <a:ext cx="10515600" cy="3266787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</a:t>
            </a:r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:=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client.Watch</a:t>
            </a:r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</a:t>
            </a:r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"name") //</a:t>
            </a:r>
            <a:r>
              <a:rPr lang="zh-CN" altLang="en-US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监听全局配置的变化，每一个修改都会放入管道</a:t>
            </a:r>
            <a:r>
              <a:rPr lang="en-US" altLang="zh-CN" sz="2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</a:t>
            </a:r>
            <a:endParaRPr lang="en-US" altLang="zh-CN" sz="2400" dirty="0">
              <a:solidFill>
                <a:srgbClr val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for response := range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</a:t>
            </a:r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{      //</a:t>
            </a:r>
            <a:r>
              <a:rPr lang="zh-CN" altLang="en-US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遍历管道。这是个死循环，除非关闭管道</a:t>
            </a:r>
          </a:p>
          <a:p>
            <a:r>
              <a:rPr lang="zh-CN" altLang="en-US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for _, event := range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response.Events</a:t>
            </a:r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{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</a:t>
            </a:r>
            <a:r>
              <a:rPr lang="en-US" altLang="zh-CN" sz="2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log.Printf</a:t>
            </a:r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("</a:t>
            </a:r>
            <a:r>
              <a:rPr lang="zh-CN" altLang="en-US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事件类型</a:t>
            </a:r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:%s, key:%s, value:%s\n",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event.Type</a:t>
            </a:r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event.Kv.Key</a:t>
            </a:r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event.Kv.Value</a:t>
            </a:r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}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6717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6947C-AE9D-69D9-C135-1C829D2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服务注册与发现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B60D268-4278-1436-7435-FE53809F5D3D}"/>
              </a:ext>
            </a:extLst>
          </p:cNvPr>
          <p:cNvSpPr/>
          <p:nvPr/>
        </p:nvSpPr>
        <p:spPr>
          <a:xfrm>
            <a:off x="4750904" y="2222390"/>
            <a:ext cx="2079266" cy="7712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Service Hub</a:t>
            </a:r>
            <a:endParaRPr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AB3AB1-A943-01A1-6826-B2A34B1E603F}"/>
              </a:ext>
            </a:extLst>
          </p:cNvPr>
          <p:cNvSpPr/>
          <p:nvPr/>
        </p:nvSpPr>
        <p:spPr>
          <a:xfrm>
            <a:off x="1701579" y="3578087"/>
            <a:ext cx="1276184" cy="652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Server1</a:t>
            </a:r>
            <a:endParaRPr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6FCEBA-F3DB-D80A-ACB8-66C65C25E41D}"/>
              </a:ext>
            </a:extLst>
          </p:cNvPr>
          <p:cNvSpPr/>
          <p:nvPr/>
        </p:nvSpPr>
        <p:spPr>
          <a:xfrm>
            <a:off x="1701579" y="4573325"/>
            <a:ext cx="1276184" cy="652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Server2</a:t>
            </a:r>
            <a:endParaRPr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F6F9C6-7483-4B9F-F7CC-EBBA8EA60FE1}"/>
              </a:ext>
            </a:extLst>
          </p:cNvPr>
          <p:cNvSpPr/>
          <p:nvPr/>
        </p:nvSpPr>
        <p:spPr>
          <a:xfrm>
            <a:off x="8787517" y="4151905"/>
            <a:ext cx="1276184" cy="652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Client</a:t>
            </a:r>
            <a:endParaRPr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B0795E-7393-09EE-2CA8-6CDA2B29DE0B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2977763" y="2993666"/>
            <a:ext cx="2812774" cy="91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FA655F9-7F02-5DC9-AF14-A84F6A3782EA}"/>
              </a:ext>
            </a:extLst>
          </p:cNvPr>
          <p:cNvCxnSpPr>
            <a:cxnSpLocks/>
            <a:stCxn id="6" idx="3"/>
            <a:endCxn id="4" idx="2"/>
          </p:cNvCxnSpPr>
          <p:nvPr/>
        </p:nvCxnSpPr>
        <p:spPr>
          <a:xfrm flipV="1">
            <a:off x="2977763" y="2993666"/>
            <a:ext cx="2812774" cy="1905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848F54A-7583-1926-7AA9-032BA3858571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>
            <a:off x="5790537" y="2993666"/>
            <a:ext cx="2996980" cy="148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圆柱体 18">
            <a:extLst>
              <a:ext uri="{FF2B5EF4-FFF2-40B4-BE49-F238E27FC236}">
                <a16:creationId xmlns:a16="http://schemas.microsoft.com/office/drawing/2014/main" id="{FBEBF154-E921-B684-7E87-0BAC0285D0F1}"/>
              </a:ext>
            </a:extLst>
          </p:cNvPr>
          <p:cNvSpPr/>
          <p:nvPr/>
        </p:nvSpPr>
        <p:spPr>
          <a:xfrm rot="16200000">
            <a:off x="6216542" y="3824073"/>
            <a:ext cx="527098" cy="130767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负载均衡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0EE1F85-60E6-03AE-5443-415CB6F26E81}"/>
              </a:ext>
            </a:extLst>
          </p:cNvPr>
          <p:cNvCxnSpPr>
            <a:cxnSpLocks/>
            <a:stCxn id="19" idx="1"/>
            <a:endCxn id="6" idx="3"/>
          </p:cNvCxnSpPr>
          <p:nvPr/>
        </p:nvCxnSpPr>
        <p:spPr>
          <a:xfrm flipH="1">
            <a:off x="2977763" y="4477908"/>
            <a:ext cx="2848493" cy="421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C1F77AA-6878-EF8C-2721-8D4E349789D3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7133926" y="4477907"/>
            <a:ext cx="161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730A7C1-ABFE-304F-CD4A-F4286CB7CBB3}"/>
              </a:ext>
            </a:extLst>
          </p:cNvPr>
          <p:cNvSpPr txBox="1"/>
          <p:nvPr/>
        </p:nvSpPr>
        <p:spPr>
          <a:xfrm>
            <a:off x="3458817" y="29936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注册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74481D-968C-9C6E-67EF-B329A64B2B56}"/>
              </a:ext>
            </a:extLst>
          </p:cNvPr>
          <p:cNvSpPr txBox="1"/>
          <p:nvPr/>
        </p:nvSpPr>
        <p:spPr>
          <a:xfrm>
            <a:off x="7289027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发现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94A7620-BEE1-B7F3-ACF0-DE169326F6CD}"/>
              </a:ext>
            </a:extLst>
          </p:cNvPr>
          <p:cNvSpPr txBox="1"/>
          <p:nvPr/>
        </p:nvSpPr>
        <p:spPr>
          <a:xfrm>
            <a:off x="5497027" y="512478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RPC</a:t>
            </a:r>
            <a:endParaRPr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62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/>
      <p:bldP spid="27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D5664-69A1-AF2E-12F0-D26B6E1F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服务注册与发现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46BEE-7D0D-6DD0-92FE-D908C3D2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dirty="0" err="1"/>
              <a:t>etcd</a:t>
            </a:r>
            <a:r>
              <a:rPr lang="zh-CN" altLang="en-US" dirty="0"/>
              <a:t>的</a:t>
            </a:r>
            <a:r>
              <a:rPr lang="en-US" altLang="zh-CN" dirty="0"/>
              <a:t>key</a:t>
            </a:r>
            <a:r>
              <a:rPr lang="zh-CN" altLang="en-US" dirty="0"/>
              <a:t>支持按前缀查询和监听，只需要添加</a:t>
            </a:r>
            <a:r>
              <a:rPr lang="en-US" altLang="zh-CN" b="0" dirty="0" err="1">
                <a:effectLst/>
              </a:rPr>
              <a:t>WithPrefix</a:t>
            </a:r>
            <a:r>
              <a:rPr lang="en-US" altLang="zh-CN" b="0" dirty="0">
                <a:effectLst/>
              </a:rPr>
              <a:t>()</a:t>
            </a:r>
            <a:r>
              <a:rPr lang="zh-CN" altLang="en-US" b="0" dirty="0">
                <a:effectLst/>
              </a:rPr>
              <a:t>选项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Server</a:t>
            </a:r>
            <a:r>
              <a:rPr lang="zh-CN" altLang="en-US" dirty="0"/>
              <a:t>向</a:t>
            </a:r>
            <a:r>
              <a:rPr lang="en-US" altLang="zh-CN" dirty="0" err="1"/>
              <a:t>etcd</a:t>
            </a:r>
            <a:r>
              <a:rPr lang="zh-CN" altLang="en-US" dirty="0"/>
              <a:t>注册自己，且</a:t>
            </a:r>
            <a:r>
              <a:rPr lang="en-US" altLang="zh-CN" dirty="0"/>
              <a:t>2</a:t>
            </a:r>
            <a:r>
              <a:rPr lang="zh-CN" altLang="en-US" dirty="0"/>
              <a:t>秒后自动过期，所以</a:t>
            </a:r>
            <a:r>
              <a:rPr lang="en-US" altLang="zh-CN" dirty="0"/>
              <a:t>server</a:t>
            </a:r>
            <a:r>
              <a:rPr lang="zh-CN" altLang="en-US" dirty="0"/>
              <a:t>需要每隔</a:t>
            </a:r>
            <a:r>
              <a:rPr lang="en-US" altLang="zh-CN" dirty="0"/>
              <a:t>1</a:t>
            </a:r>
            <a:r>
              <a:rPr lang="zh-CN" altLang="en-US" dirty="0"/>
              <a:t>秒重复注册一次。</a:t>
            </a:r>
            <a:r>
              <a:rPr lang="en-US" altLang="zh-CN" dirty="0"/>
              <a:t>Server</a:t>
            </a:r>
            <a:r>
              <a:rPr lang="zh-CN" altLang="en-US" dirty="0"/>
              <a:t>一旦宕机，最多</a:t>
            </a:r>
            <a:r>
              <a:rPr lang="en-US" altLang="zh-CN" dirty="0"/>
              <a:t>2</a:t>
            </a:r>
            <a:r>
              <a:rPr lang="zh-CN" altLang="en-US" dirty="0"/>
              <a:t>秒后</a:t>
            </a:r>
            <a:r>
              <a:rPr lang="en-US" altLang="zh-CN" dirty="0" err="1"/>
              <a:t>etcd</a:t>
            </a:r>
            <a:r>
              <a:rPr lang="zh-CN" altLang="en-US" dirty="0"/>
              <a:t>会自动将其删除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Client</a:t>
            </a:r>
            <a:r>
              <a:rPr lang="zh-CN" altLang="en-US" dirty="0"/>
              <a:t>通过前缀获得所有存活的</a:t>
            </a:r>
            <a:r>
              <a:rPr lang="en-US" altLang="zh-CN" dirty="0"/>
              <a:t>Server</a:t>
            </a:r>
            <a:r>
              <a:rPr lang="zh-CN" altLang="en-US" dirty="0"/>
              <a:t>，且在前缀上安装监听器，有新</a:t>
            </a:r>
            <a:r>
              <a:rPr lang="en-US" altLang="zh-CN" dirty="0"/>
              <a:t>Server</a:t>
            </a:r>
            <a:r>
              <a:rPr lang="zh-CN" altLang="en-US" dirty="0"/>
              <a:t>加入或老</a:t>
            </a:r>
            <a:r>
              <a:rPr lang="en-US" altLang="zh-CN" dirty="0"/>
              <a:t>Server</a:t>
            </a:r>
            <a:r>
              <a:rPr lang="zh-CN" altLang="en-US" dirty="0"/>
              <a:t>被删除时</a:t>
            </a:r>
            <a:r>
              <a:rPr lang="en-US" altLang="zh-CN" dirty="0"/>
              <a:t>Client</a:t>
            </a:r>
            <a:r>
              <a:rPr lang="zh-CN" altLang="en-US" dirty="0"/>
              <a:t>都能及时感知到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54D795A-04C5-80BD-902E-08A7CF7B6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222737"/>
              </p:ext>
            </p:extLst>
          </p:nvPr>
        </p:nvGraphicFramePr>
        <p:xfrm>
          <a:off x="3144299" y="2944299"/>
          <a:ext cx="248124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1249">
                  <a:extLst>
                    <a:ext uri="{9D8B030D-6E8A-4147-A177-3AD203B41FA5}">
                      <a16:colId xmlns:a16="http://schemas.microsoft.com/office/drawing/2014/main" val="3348584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hello_service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/sever1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74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hello_service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/sever2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123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hello_service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/sever3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60695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7EBE132-439A-AA59-1EBD-6DFAE39E7872}"/>
              </a:ext>
            </a:extLst>
          </p:cNvPr>
          <p:cNvSpPr txBox="1"/>
          <p:nvPr/>
        </p:nvSpPr>
        <p:spPr>
          <a:xfrm>
            <a:off x="954157" y="2671522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AE1C7-7531-CFBA-63DB-A2518611AE3C}"/>
              </a:ext>
            </a:extLst>
          </p:cNvPr>
          <p:cNvSpPr txBox="1"/>
          <p:nvPr/>
        </p:nvSpPr>
        <p:spPr>
          <a:xfrm>
            <a:off x="954156" y="3311958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A4277-3AF6-75FD-1E8B-3CFC905728F1}"/>
              </a:ext>
            </a:extLst>
          </p:cNvPr>
          <p:cNvSpPr txBox="1"/>
          <p:nvPr/>
        </p:nvSpPr>
        <p:spPr>
          <a:xfrm>
            <a:off x="954156" y="3865956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0771466-EB20-64BB-0CC8-AF06641CCFB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27372" y="2856188"/>
            <a:ext cx="1216926" cy="271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5E5643A-ABED-5A7B-D6A9-37D609D1D95D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1927371" y="3496624"/>
            <a:ext cx="1216928" cy="3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18EA3A6-C3A0-9F24-3BBB-867A9098EDE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927371" y="3865956"/>
            <a:ext cx="1216927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D657014-4BD9-8CA6-C793-CFDB4E45C6B2}"/>
              </a:ext>
            </a:extLst>
          </p:cNvPr>
          <p:cNvSpPr txBox="1"/>
          <p:nvPr/>
        </p:nvSpPr>
        <p:spPr>
          <a:xfrm>
            <a:off x="3820927" y="2507499"/>
            <a:ext cx="106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etcd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key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BE4FA4E-C430-35E3-0722-CC57D303EB29}"/>
              </a:ext>
            </a:extLst>
          </p:cNvPr>
          <p:cNvSpPr txBox="1"/>
          <p:nvPr/>
        </p:nvSpPr>
        <p:spPr>
          <a:xfrm>
            <a:off x="10397659" y="331589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EAEA8AD-C8F0-5214-A77C-F36AAFAEFB81}"/>
              </a:ext>
            </a:extLst>
          </p:cNvPr>
          <p:cNvSpPr txBox="1"/>
          <p:nvPr/>
        </p:nvSpPr>
        <p:spPr>
          <a:xfrm>
            <a:off x="5580159" y="3208583"/>
            <a:ext cx="4597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client.Get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“/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hello_service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/”, etcdv3.WithPrefix())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CBC9EFB-4D4B-A618-02A6-8EC2FB67687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5625548" y="3500559"/>
            <a:ext cx="4772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22285C4-A5B3-F5B2-E6EF-1932D2E09EEA}"/>
              </a:ext>
            </a:extLst>
          </p:cNvPr>
          <p:cNvSpPr txBox="1"/>
          <p:nvPr/>
        </p:nvSpPr>
        <p:spPr>
          <a:xfrm>
            <a:off x="1982702" y="253658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Put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注册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0FF488A-2522-CCB6-4724-C2204D4FCAC4}"/>
              </a:ext>
            </a:extLst>
          </p:cNvPr>
          <p:cNvSpPr txBox="1"/>
          <p:nvPr/>
        </p:nvSpPr>
        <p:spPr>
          <a:xfrm>
            <a:off x="5580158" y="3516367"/>
            <a:ext cx="5014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client.Watch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“/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hello_service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/”, etcdv3.WithPrefix())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F60B69-C4FE-B794-564E-66BB9DF6DB58}"/>
              </a:ext>
            </a:extLst>
          </p:cNvPr>
          <p:cNvSpPr txBox="1"/>
          <p:nvPr/>
        </p:nvSpPr>
        <p:spPr>
          <a:xfrm>
            <a:off x="2016701" y="3953127"/>
            <a:ext cx="10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lease 2s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786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AE944-C04D-A400-3F15-E7B5D9CE9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网关</a:t>
            </a:r>
          </a:p>
        </p:txBody>
      </p:sp>
    </p:spTree>
    <p:extLst>
      <p:ext uri="{BB962C8B-B14F-4D97-AF65-F5344CB8AC3E}">
        <p14:creationId xmlns:p14="http://schemas.microsoft.com/office/powerpoint/2010/main" val="373474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EE203-591F-445F-3E15-9513F1E6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RPC</a:t>
            </a:r>
            <a:r>
              <a:rPr lang="zh-CN" altLang="en-US" dirty="0"/>
              <a:t>的核心要素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F3CF82-3645-F00B-CCF1-071CFCBB62A1}"/>
              </a:ext>
            </a:extLst>
          </p:cNvPr>
          <p:cNvSpPr txBox="1"/>
          <p:nvPr/>
        </p:nvSpPr>
        <p:spPr>
          <a:xfrm>
            <a:off x="3048000" y="2962275"/>
            <a:ext cx="2388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request(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结构体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73D2D1-5285-0012-8F67-C5EDD2AB3777}"/>
              </a:ext>
            </a:extLst>
          </p:cNvPr>
          <p:cNvSpPr txBox="1"/>
          <p:nvPr/>
        </p:nvSpPr>
        <p:spPr>
          <a:xfrm>
            <a:off x="3171655" y="4781550"/>
            <a:ext cx="21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[]byte(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字节流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CE539F-B5A5-BD45-664C-C0E923AC8302}"/>
              </a:ext>
            </a:extLst>
          </p:cNvPr>
          <p:cNvSpPr txBox="1"/>
          <p:nvPr/>
        </p:nvSpPr>
        <p:spPr>
          <a:xfrm>
            <a:off x="7253539" y="2962275"/>
            <a:ext cx="2388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request(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结构体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4A4236-EB71-57C5-E94B-560B0D3CA427}"/>
              </a:ext>
            </a:extLst>
          </p:cNvPr>
          <p:cNvSpPr txBox="1"/>
          <p:nvPr/>
        </p:nvSpPr>
        <p:spPr>
          <a:xfrm>
            <a:off x="7377194" y="4781549"/>
            <a:ext cx="21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[]byte(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字节流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3B10DC6-74A8-690F-3418-668E6D78F40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242109" y="3423940"/>
            <a:ext cx="0" cy="1357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0495D6-40E3-A623-7BCA-AEC01E94765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312562" y="5012382"/>
            <a:ext cx="206463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D733012-F202-DE0A-D760-9373B0FEEE28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8447648" y="3423940"/>
            <a:ext cx="0" cy="1357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3344C4D-1707-BCB9-0E7D-CDC299628A44}"/>
              </a:ext>
            </a:extLst>
          </p:cNvPr>
          <p:cNvSpPr txBox="1"/>
          <p:nvPr/>
        </p:nvSpPr>
        <p:spPr>
          <a:xfrm>
            <a:off x="3753031" y="2152353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F55B60-E6B7-8712-9180-F16A43962E87}"/>
              </a:ext>
            </a:extLst>
          </p:cNvPr>
          <p:cNvSpPr txBox="1"/>
          <p:nvPr/>
        </p:nvSpPr>
        <p:spPr>
          <a:xfrm>
            <a:off x="7915930" y="2152352"/>
            <a:ext cx="1063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C0963B-01BA-214E-28B1-113B5BD0833C}"/>
              </a:ext>
            </a:extLst>
          </p:cNvPr>
          <p:cNvSpPr txBox="1"/>
          <p:nvPr/>
        </p:nvSpPr>
        <p:spPr>
          <a:xfrm>
            <a:off x="4295136" y="387191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序列化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15F38D-5508-F68C-14F4-3D081E50D356}"/>
              </a:ext>
            </a:extLst>
          </p:cNvPr>
          <p:cNvSpPr txBox="1"/>
          <p:nvPr/>
        </p:nvSpPr>
        <p:spPr>
          <a:xfrm>
            <a:off x="8488449" y="38719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反序列化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24B9E0-463B-DBFA-25EF-92B4F34C74BC}"/>
              </a:ext>
            </a:extLst>
          </p:cNvPr>
          <p:cNvSpPr txBox="1"/>
          <p:nvPr/>
        </p:nvSpPr>
        <p:spPr>
          <a:xfrm>
            <a:off x="5790880" y="503872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tcp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udp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9535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9D64F-AA2B-6FF1-A43D-D8A451AA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gRPC</a:t>
            </a:r>
            <a:r>
              <a:rPr lang="en-US" altLang="zh-CN" dirty="0"/>
              <a:t>-Gateway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EBED043-5312-2AAA-FF5A-54AE047A69D2}"/>
              </a:ext>
            </a:extLst>
          </p:cNvPr>
          <p:cNvGrpSpPr/>
          <p:nvPr/>
        </p:nvGrpSpPr>
        <p:grpSpPr>
          <a:xfrm>
            <a:off x="838200" y="3034602"/>
            <a:ext cx="4986794" cy="3068024"/>
            <a:chOff x="2288649" y="2668842"/>
            <a:chExt cx="4986794" cy="30680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24E1D2-9844-EE9C-B69A-94CE4713F7D4}"/>
                </a:ext>
              </a:extLst>
            </p:cNvPr>
            <p:cNvSpPr/>
            <p:nvPr/>
          </p:nvSpPr>
          <p:spPr>
            <a:xfrm>
              <a:off x="2288649" y="2668842"/>
              <a:ext cx="4986794" cy="306802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A384585-930F-2999-D71F-E134749280FC}"/>
                </a:ext>
              </a:extLst>
            </p:cNvPr>
            <p:cNvSpPr/>
            <p:nvPr/>
          </p:nvSpPr>
          <p:spPr>
            <a:xfrm>
              <a:off x="2512612" y="2870421"/>
              <a:ext cx="2373461" cy="64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http server: port1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10238DE-062F-4B6C-4CF8-DCCE0B9F109D}"/>
                </a:ext>
              </a:extLst>
            </p:cNvPr>
            <p:cNvSpPr/>
            <p:nvPr/>
          </p:nvSpPr>
          <p:spPr>
            <a:xfrm>
              <a:off x="2512611" y="4927157"/>
              <a:ext cx="4528269" cy="64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grpc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server : port2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B4B0154-C69B-6576-1B10-C663368237AE}"/>
                </a:ext>
              </a:extLst>
            </p:cNvPr>
            <p:cNvSpPr/>
            <p:nvPr/>
          </p:nvSpPr>
          <p:spPr>
            <a:xfrm>
              <a:off x="2512611" y="3898789"/>
              <a:ext cx="2373458" cy="64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gRPC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-Gateway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C1A066A-80B1-2F20-95F7-7478F6AE9AAA}"/>
              </a:ext>
            </a:extLst>
          </p:cNvPr>
          <p:cNvSpPr txBox="1"/>
          <p:nvPr/>
        </p:nvSpPr>
        <p:spPr>
          <a:xfrm>
            <a:off x="1714197" y="178669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6EE817-107D-B6AE-47A9-61469A26B49B}"/>
              </a:ext>
            </a:extLst>
          </p:cNvPr>
          <p:cNvSpPr txBox="1"/>
          <p:nvPr/>
        </p:nvSpPr>
        <p:spPr>
          <a:xfrm>
            <a:off x="4037301" y="180082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grpc</a:t>
            </a:r>
            <a:r>
              <a:rPr lang="zh-CN" altLang="en-US" dirty="0"/>
              <a:t>请求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828FF0E-7FF2-44C2-992F-A3C68333B21C}"/>
              </a:ext>
            </a:extLst>
          </p:cNvPr>
          <p:cNvCxnSpPr>
            <a:stCxn id="9" idx="2"/>
          </p:cNvCxnSpPr>
          <p:nvPr/>
        </p:nvCxnSpPr>
        <p:spPr>
          <a:xfrm>
            <a:off x="2240944" y="2156023"/>
            <a:ext cx="0" cy="1066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2BACA11-6FB1-3AA9-091C-4FD2F31602E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584887" y="2170159"/>
            <a:ext cx="0" cy="3122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箭头: 下 16">
            <a:extLst>
              <a:ext uri="{FF2B5EF4-FFF2-40B4-BE49-F238E27FC236}">
                <a16:creationId xmlns:a16="http://schemas.microsoft.com/office/drawing/2014/main" id="{79A54908-3DE0-3E6A-63C4-7BE6877F3D42}"/>
              </a:ext>
            </a:extLst>
          </p:cNvPr>
          <p:cNvSpPr/>
          <p:nvPr/>
        </p:nvSpPr>
        <p:spPr>
          <a:xfrm>
            <a:off x="2149505" y="3972264"/>
            <a:ext cx="198772" cy="2305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3B965D47-6E00-9FBD-7B4A-BB1E62097C7E}"/>
              </a:ext>
            </a:extLst>
          </p:cNvPr>
          <p:cNvSpPr/>
          <p:nvPr/>
        </p:nvSpPr>
        <p:spPr>
          <a:xfrm>
            <a:off x="2149505" y="4989587"/>
            <a:ext cx="198772" cy="2305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04F2FDF-EE97-CE66-1804-0210829FC7E3}"/>
              </a:ext>
            </a:extLst>
          </p:cNvPr>
          <p:cNvSpPr txBox="1"/>
          <p:nvPr/>
        </p:nvSpPr>
        <p:spPr>
          <a:xfrm>
            <a:off x="6974257" y="2551837"/>
            <a:ext cx="4023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个端口上分别启一个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grpc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服务、一个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Gateway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负责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协议和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grpc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协议的转换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默认情况下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http1.1</a:t>
            </a:r>
          </a:p>
        </p:txBody>
      </p:sp>
    </p:spTree>
    <p:extLst>
      <p:ext uri="{BB962C8B-B14F-4D97-AF65-F5344CB8AC3E}">
        <p14:creationId xmlns:p14="http://schemas.microsoft.com/office/powerpoint/2010/main" val="4068253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9D64F-AA2B-6FF1-A43D-D8A451AA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gRPC</a:t>
            </a:r>
            <a:r>
              <a:rPr lang="en-US" altLang="zh-CN" dirty="0"/>
              <a:t>-Gateway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0687C6F-6817-366A-F7F6-C6D2A2775882}"/>
              </a:ext>
            </a:extLst>
          </p:cNvPr>
          <p:cNvSpPr/>
          <p:nvPr/>
        </p:nvSpPr>
        <p:spPr>
          <a:xfrm>
            <a:off x="838200" y="3038648"/>
            <a:ext cx="4986794" cy="3068024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C077A3E-9B08-2C0D-4C82-04C19316CF1B}"/>
              </a:ext>
            </a:extLst>
          </p:cNvPr>
          <p:cNvSpPr/>
          <p:nvPr/>
        </p:nvSpPr>
        <p:spPr>
          <a:xfrm>
            <a:off x="1062163" y="3240227"/>
            <a:ext cx="4528266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http/</a:t>
            </a:r>
            <a:r>
              <a:rPr lang="en-US" altLang="zh-CN" sz="20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server: port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50C9BCF-E776-210D-6446-5EDB9C4AF1B7}"/>
              </a:ext>
            </a:extLst>
          </p:cNvPr>
          <p:cNvSpPr/>
          <p:nvPr/>
        </p:nvSpPr>
        <p:spPr>
          <a:xfrm>
            <a:off x="1062162" y="5296963"/>
            <a:ext cx="4528269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grpc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B2C9C9-2D3D-2461-6884-DF69925145B3}"/>
              </a:ext>
            </a:extLst>
          </p:cNvPr>
          <p:cNvSpPr/>
          <p:nvPr/>
        </p:nvSpPr>
        <p:spPr>
          <a:xfrm>
            <a:off x="1062162" y="4268595"/>
            <a:ext cx="226413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gRPC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-Gateway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49906D-9263-A8C6-ACC4-91090FC96CC1}"/>
              </a:ext>
            </a:extLst>
          </p:cNvPr>
          <p:cNvSpPr txBox="1"/>
          <p:nvPr/>
        </p:nvSpPr>
        <p:spPr>
          <a:xfrm>
            <a:off x="1479636" y="180487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请求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9AC0813-05C9-2441-8D15-57C3B5DC2FA6}"/>
              </a:ext>
            </a:extLst>
          </p:cNvPr>
          <p:cNvSpPr txBox="1"/>
          <p:nvPr/>
        </p:nvSpPr>
        <p:spPr>
          <a:xfrm>
            <a:off x="3696059" y="180432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grpc</a:t>
            </a:r>
            <a:r>
              <a:rPr lang="en-US" altLang="zh-CN" dirty="0"/>
              <a:t>(</a:t>
            </a:r>
            <a:r>
              <a:rPr lang="zh-CN" altLang="en-US" dirty="0"/>
              <a:t>带</a:t>
            </a:r>
            <a:r>
              <a:rPr lang="en-US" altLang="zh-CN" dirty="0"/>
              <a:t>TLS)</a:t>
            </a:r>
            <a:r>
              <a:rPr lang="zh-CN" altLang="en-US" dirty="0"/>
              <a:t>请求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BA1AB17-01DB-AEE5-A45B-353F33A386A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053672" y="2174205"/>
            <a:ext cx="0" cy="1066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6ACBE58-8903-564B-E316-0C0C728744D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599512" y="2173657"/>
            <a:ext cx="0" cy="1066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箭头: 下 25">
            <a:extLst>
              <a:ext uri="{FF2B5EF4-FFF2-40B4-BE49-F238E27FC236}">
                <a16:creationId xmlns:a16="http://schemas.microsoft.com/office/drawing/2014/main" id="{7E43B42F-C87D-9A21-B7DA-A76155C8A5A5}"/>
              </a:ext>
            </a:extLst>
          </p:cNvPr>
          <p:cNvSpPr/>
          <p:nvPr/>
        </p:nvSpPr>
        <p:spPr>
          <a:xfrm>
            <a:off x="1976509" y="3964312"/>
            <a:ext cx="198772" cy="2305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20E604B7-5E57-E9AB-736A-0CF863E8C909}"/>
              </a:ext>
            </a:extLst>
          </p:cNvPr>
          <p:cNvSpPr/>
          <p:nvPr/>
        </p:nvSpPr>
        <p:spPr>
          <a:xfrm>
            <a:off x="1995457" y="5005631"/>
            <a:ext cx="198772" cy="2305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FDF8CAF-C40D-3CFB-74AB-A2CDBA27B30A}"/>
              </a:ext>
            </a:extLst>
          </p:cNvPr>
          <p:cNvCxnSpPr>
            <a:cxnSpLocks/>
          </p:cNvCxnSpPr>
          <p:nvPr/>
        </p:nvCxnSpPr>
        <p:spPr>
          <a:xfrm>
            <a:off x="4604767" y="3880307"/>
            <a:ext cx="0" cy="1416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B00EE43-1CCB-BB78-1231-E95BA3ACCC44}"/>
              </a:ext>
            </a:extLst>
          </p:cNvPr>
          <p:cNvSpPr txBox="1"/>
          <p:nvPr/>
        </p:nvSpPr>
        <p:spPr>
          <a:xfrm>
            <a:off x="6949023" y="2413337"/>
            <a:ext cx="4023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grpc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本身就是基于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http/2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协议的，所以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http/2 server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可以直接处理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grpc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对于传统的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请求，需要通过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gateway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做一次协议转换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Golang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net/http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中对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http2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的支持要求开启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93522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61B5F-CFE4-0872-CFCA-C73DFB52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FA30D4-5B5E-C6C7-7917-8F6C86C9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9627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800" dirty="0"/>
              <a:t>安装</a:t>
            </a:r>
            <a:r>
              <a:rPr lang="en-US" altLang="zh-CN" sz="1800" dirty="0" err="1"/>
              <a:t>protoc</a:t>
            </a:r>
            <a:r>
              <a:rPr lang="en-US" altLang="zh-CN" sz="1800" dirty="0"/>
              <a:t>-gen-</a:t>
            </a:r>
            <a:r>
              <a:rPr lang="en-US" altLang="zh-CN" sz="1800" dirty="0" err="1"/>
              <a:t>grpc</a:t>
            </a:r>
            <a:r>
              <a:rPr lang="en-US" altLang="zh-CN" sz="1800" dirty="0"/>
              <a:t>-gateway</a:t>
            </a:r>
            <a:r>
              <a:rPr lang="zh-CN" altLang="en-US" sz="1800" dirty="0"/>
              <a:t>工具</a:t>
            </a:r>
          </a:p>
          <a:p>
            <a:pPr marL="457200" lvl="1" indent="0">
              <a:buNone/>
            </a:pPr>
            <a:r>
              <a:rPr lang="en-US" altLang="zh-CN" sz="1800" dirty="0"/>
              <a:t>go get github.com/</a:t>
            </a:r>
            <a:r>
              <a:rPr lang="en-US" altLang="zh-CN" sz="1800" dirty="0" err="1"/>
              <a:t>grpc</a:t>
            </a:r>
            <a:r>
              <a:rPr lang="en-US" altLang="zh-CN" sz="1800" dirty="0"/>
              <a:t>-ecosystem/</a:t>
            </a:r>
            <a:r>
              <a:rPr lang="en-US" altLang="zh-CN" sz="1800" dirty="0" err="1"/>
              <a:t>grpc</a:t>
            </a:r>
            <a:r>
              <a:rPr lang="en-US" altLang="zh-CN" sz="1800" dirty="0"/>
              <a:t>-gateway/</a:t>
            </a:r>
            <a:r>
              <a:rPr lang="en-US" altLang="zh-CN" sz="1800" dirty="0" err="1"/>
              <a:t>protoc</a:t>
            </a:r>
            <a:r>
              <a:rPr lang="en-US" altLang="zh-CN" sz="1800" dirty="0"/>
              <a:t>-gen-</a:t>
            </a:r>
            <a:r>
              <a:rPr lang="en-US" altLang="zh-CN" sz="1800" dirty="0" err="1"/>
              <a:t>grpc</a:t>
            </a:r>
            <a:r>
              <a:rPr lang="en-US" altLang="zh-CN" sz="1800" dirty="0"/>
              <a:t>-gateway</a:t>
            </a:r>
          </a:p>
          <a:p>
            <a:pPr marL="457200" lvl="1" indent="0">
              <a:buNone/>
            </a:pPr>
            <a:r>
              <a:rPr lang="en-US" altLang="zh-CN" sz="1800" dirty="0"/>
              <a:t>go install github.com/</a:t>
            </a:r>
            <a:r>
              <a:rPr lang="en-US" altLang="zh-CN" sz="1800" dirty="0" err="1"/>
              <a:t>grpc</a:t>
            </a:r>
            <a:r>
              <a:rPr lang="en-US" altLang="zh-CN" sz="1800" dirty="0"/>
              <a:t>-ecosystem/</a:t>
            </a:r>
            <a:r>
              <a:rPr lang="en-US" altLang="zh-CN" sz="1800" dirty="0" err="1"/>
              <a:t>grpc</a:t>
            </a:r>
            <a:r>
              <a:rPr lang="en-US" altLang="zh-CN" sz="1800" dirty="0"/>
              <a:t>-gateway/</a:t>
            </a:r>
            <a:r>
              <a:rPr lang="en-US" altLang="zh-CN" sz="1800" dirty="0" err="1"/>
              <a:t>protoc</a:t>
            </a:r>
            <a:r>
              <a:rPr lang="en-US" altLang="zh-CN" sz="1800" dirty="0"/>
              <a:t>-gen-</a:t>
            </a:r>
            <a:r>
              <a:rPr lang="en-US" altLang="zh-CN" sz="1800" dirty="0" err="1"/>
              <a:t>grpc</a:t>
            </a:r>
            <a:r>
              <a:rPr lang="en-US" altLang="zh-CN" sz="1800" dirty="0"/>
              <a:t>-gateway</a:t>
            </a:r>
          </a:p>
          <a:p>
            <a:r>
              <a:rPr lang="zh-CN" altLang="en-US" sz="1800" dirty="0"/>
              <a:t>下载</a:t>
            </a:r>
            <a:r>
              <a:rPr lang="en-US" altLang="zh-CN" sz="1800" dirty="0"/>
              <a:t>annotations</a:t>
            </a:r>
            <a:r>
              <a:rPr lang="zh-CN" altLang="en-US" sz="1800" dirty="0"/>
              <a:t>包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go get github.com/</a:t>
            </a:r>
            <a:r>
              <a:rPr lang="en-US" altLang="zh-CN" sz="1800" dirty="0" err="1"/>
              <a:t>googleapis</a:t>
            </a:r>
            <a:r>
              <a:rPr lang="en-US" altLang="zh-CN" sz="1800" dirty="0"/>
              <a:t>/</a:t>
            </a:r>
            <a:r>
              <a:rPr lang="en-US" altLang="zh-CN" sz="1800" dirty="0" err="1"/>
              <a:t>googleapis</a:t>
            </a:r>
            <a:endParaRPr lang="en-US" altLang="zh-CN" sz="1800" dirty="0"/>
          </a:p>
          <a:p>
            <a:r>
              <a:rPr lang="zh-CN" altLang="en-US" sz="1800" dirty="0"/>
              <a:t>编写</a:t>
            </a:r>
            <a:r>
              <a:rPr lang="en-US" altLang="zh-CN" sz="1800" dirty="0"/>
              <a:t>proto</a:t>
            </a:r>
            <a:r>
              <a:rPr lang="zh-CN" altLang="en-US" sz="1800" dirty="0"/>
              <a:t>文件</a:t>
            </a:r>
            <a:endParaRPr lang="en-US" altLang="zh-CN" sz="1800" dirty="0"/>
          </a:p>
          <a:p>
            <a:r>
              <a:rPr lang="zh-CN" altLang="en-US" sz="1800" dirty="0"/>
              <a:t>将</a:t>
            </a:r>
            <a:r>
              <a:rPr lang="en-US" altLang="zh-CN" sz="1800" dirty="0"/>
              <a:t>proto</a:t>
            </a:r>
            <a:r>
              <a:rPr lang="zh-CN" altLang="en-US" sz="1800" dirty="0"/>
              <a:t>文件转成</a:t>
            </a:r>
            <a:r>
              <a:rPr lang="en-US" altLang="zh-CN" sz="1800" dirty="0" err="1"/>
              <a:t>pb.go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pb.gw.go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 err="1"/>
              <a:t>protoc</a:t>
            </a:r>
            <a:r>
              <a:rPr lang="en-US" altLang="zh-CN" sz="1800" dirty="0"/>
              <a:t> -I="D:/Program Files/</a:t>
            </a:r>
            <a:r>
              <a:rPr lang="en-US" altLang="zh-CN" sz="1800" dirty="0" err="1"/>
              <a:t>third_go</a:t>
            </a:r>
            <a:r>
              <a:rPr lang="en-US" altLang="zh-CN" sz="1800" dirty="0"/>
              <a:t>/pkg/mod/github.com/</a:t>
            </a:r>
            <a:r>
              <a:rPr lang="en-US" altLang="zh-CN" sz="1800" dirty="0" err="1"/>
              <a:t>googleapis</a:t>
            </a:r>
            <a:r>
              <a:rPr lang="en-US" altLang="zh-CN" sz="1800" dirty="0"/>
              <a:t>/googleapis@v0.0.0-20230703100848-5b2d46f59088" --</a:t>
            </a:r>
            <a:r>
              <a:rPr lang="en-US" altLang="zh-CN" sz="1800" dirty="0" err="1"/>
              <a:t>go_out</a:t>
            </a:r>
            <a:r>
              <a:rPr lang="en-US" altLang="zh-CN" sz="1800" dirty="0"/>
              <a:t>=. --go-</a:t>
            </a:r>
            <a:r>
              <a:rPr lang="en-US" altLang="zh-CN" sz="1800" dirty="0" err="1"/>
              <a:t>grpc_out</a:t>
            </a:r>
            <a:r>
              <a:rPr lang="en-US" altLang="zh-CN" sz="1800" dirty="0"/>
              <a:t>=. --</a:t>
            </a:r>
            <a:r>
              <a:rPr lang="en-US" altLang="zh-CN" sz="1800" dirty="0" err="1"/>
              <a:t>grpc-gateway_out</a:t>
            </a:r>
            <a:r>
              <a:rPr lang="en-US" altLang="zh-CN" sz="1800" dirty="0"/>
              <a:t>=. --</a:t>
            </a:r>
            <a:r>
              <a:rPr lang="en-US" altLang="zh-CN" sz="1800" dirty="0" err="1"/>
              <a:t>proto_path</a:t>
            </a:r>
            <a:r>
              <a:rPr lang="en-US" altLang="zh-CN" sz="1800" dirty="0"/>
              <a:t>=./</a:t>
            </a:r>
            <a:r>
              <a:rPr lang="en-US" altLang="zh-CN" sz="1800" dirty="0" err="1"/>
              <a:t>micro_service</a:t>
            </a:r>
            <a:r>
              <a:rPr lang="en-US" altLang="zh-CN" sz="1800" dirty="0"/>
              <a:t>/</a:t>
            </a:r>
            <a:r>
              <a:rPr lang="en-US" altLang="zh-CN" sz="1800" dirty="0" err="1"/>
              <a:t>idl</a:t>
            </a:r>
            <a:r>
              <a:rPr lang="en-US" altLang="zh-CN" sz="1800" dirty="0"/>
              <a:t> </a:t>
            </a:r>
            <a:r>
              <a:rPr lang="en-US" altLang="zh-CN" sz="1800" dirty="0" err="1"/>
              <a:t>greet.proto</a:t>
            </a:r>
            <a:endParaRPr lang="en-US" altLang="zh-CN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9338BD-C5B2-263E-4726-403C53A03547}"/>
              </a:ext>
            </a:extLst>
          </p:cNvPr>
          <p:cNvSpPr txBox="1"/>
          <p:nvPr/>
        </p:nvSpPr>
        <p:spPr>
          <a:xfrm>
            <a:off x="7828060" y="1690688"/>
            <a:ext cx="386135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syntax="proto3";</a:t>
            </a:r>
          </a:p>
          <a:p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package 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idl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option 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go_package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="./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micro_service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idl;idl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";</a:t>
            </a:r>
          </a:p>
          <a:p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import "google/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annotations.proto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";</a:t>
            </a:r>
          </a:p>
          <a:p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message 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GreetRequest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string name = 1;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  <a:p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message 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GreetResopnse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string message = 1;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  <a:p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service 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HelloHttp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rpc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Greeting(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GreetRequest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returns (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GreetResopnse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){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option (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google.api.http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= {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post: "/</a:t>
            </a:r>
            <a:r>
              <a:rPr lang="en-US" altLang="zh-CN" sz="1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golang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/hello"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body: "*"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};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}</a:t>
            </a:r>
          </a:p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36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97620-A760-2097-3502-A9A767DEC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服务监控</a:t>
            </a:r>
          </a:p>
        </p:txBody>
      </p:sp>
    </p:spTree>
    <p:extLst>
      <p:ext uri="{BB962C8B-B14F-4D97-AF65-F5344CB8AC3E}">
        <p14:creationId xmlns:p14="http://schemas.microsoft.com/office/powerpoint/2010/main" val="1572229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C7913C-ACED-1C50-AFCE-5D77C5FB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1485E-4218-0A32-1F19-859CE70BF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Prometheus</a:t>
            </a:r>
            <a:r>
              <a:rPr lang="zh-CN" altLang="en-US" dirty="0"/>
              <a:t>是一个时序数据库，与之类似的产品还有</a:t>
            </a:r>
            <a:r>
              <a:rPr lang="en-US" altLang="zh-CN" dirty="0" err="1">
                <a:solidFill>
                  <a:srgbClr val="333333"/>
                </a:solidFill>
              </a:rPr>
              <a:t>InfluxDB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zh-CN" altLang="en-US" dirty="0">
                <a:solidFill>
                  <a:srgbClr val="333333"/>
                </a:solidFill>
              </a:rPr>
              <a:t>和</a:t>
            </a:r>
            <a:r>
              <a:rPr lang="en-US" altLang="zh-CN" dirty="0" err="1">
                <a:solidFill>
                  <a:srgbClr val="333333"/>
                </a:solidFill>
              </a:rPr>
              <a:t>OpenTSDB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下载链接</a:t>
            </a:r>
            <a:r>
              <a:rPr lang="en-US" altLang="zh-CN" dirty="0">
                <a:hlinkClick r:id="rId2"/>
              </a:rPr>
              <a:t>https://github.com/prometheus/prometheus/releases/download/v2.45.0/prometheus-2.45.0.windows-amd64.zip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解压后编辑</a:t>
            </a:r>
            <a:r>
              <a:rPr lang="en-US" altLang="zh-CN" dirty="0" err="1"/>
              <a:t>prometheus.yml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 err="1"/>
              <a:t>scrpape_configs</a:t>
            </a:r>
            <a:r>
              <a:rPr lang="zh-CN" altLang="en-US" dirty="0"/>
              <a:t>域添加自己的</a:t>
            </a:r>
            <a:r>
              <a:rPr lang="en-US" altLang="zh-CN" dirty="0"/>
              <a:t>job: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  - </a:t>
            </a:r>
            <a:r>
              <a:rPr lang="en-US" altLang="zh-CN" dirty="0" err="1"/>
              <a:t>job_name</a:t>
            </a:r>
            <a:r>
              <a:rPr lang="en-US" altLang="zh-CN" dirty="0"/>
              <a:t>: "</a:t>
            </a:r>
            <a:r>
              <a:rPr lang="en-US" altLang="zh-CN" dirty="0" err="1"/>
              <a:t>golang_upgrading</a:t>
            </a:r>
            <a:r>
              <a:rPr lang="en-US" altLang="zh-CN" dirty="0"/>
              <a:t>"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static_configs</a:t>
            </a:r>
            <a:r>
              <a:rPr lang="en-US" altLang="zh-CN" dirty="0"/>
              <a:t>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      - targets: ["localhost:5678"]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metrics_path</a:t>
            </a:r>
            <a:r>
              <a:rPr lang="en-US" altLang="zh-CN" dirty="0"/>
              <a:t>: "/metrics"</a:t>
            </a:r>
          </a:p>
          <a:p>
            <a:pPr>
              <a:lnSpc>
                <a:spcPct val="110000"/>
              </a:lnSpc>
            </a:pPr>
            <a:r>
              <a:rPr lang="en-US" altLang="zh-CN" dirty="0" err="1"/>
              <a:t>prometheus</a:t>
            </a:r>
            <a:r>
              <a:rPr lang="zh-CN" altLang="en-US" dirty="0"/>
              <a:t>会周期性</a:t>
            </a:r>
            <a:r>
              <a:rPr lang="en-US" altLang="zh-CN" dirty="0"/>
              <a:t>(</a:t>
            </a:r>
            <a:r>
              <a:rPr lang="zh-CN" altLang="en-US" dirty="0"/>
              <a:t>高频</a:t>
            </a:r>
            <a:r>
              <a:rPr lang="en-US" altLang="zh-CN" dirty="0"/>
              <a:t>)</a:t>
            </a:r>
            <a:r>
              <a:rPr lang="zh-CN" altLang="en-US" dirty="0"/>
              <a:t>性的访问</a:t>
            </a:r>
            <a:r>
              <a:rPr lang="en-US" altLang="zh-CN" dirty="0"/>
              <a:t>localhost:5678/metrics</a:t>
            </a:r>
            <a:r>
              <a:rPr lang="zh-CN" altLang="en-US" dirty="0"/>
              <a:t>接口，拉取监控数据，存入数据库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双击</a:t>
            </a:r>
            <a:r>
              <a:rPr lang="en-US" altLang="zh-CN" dirty="0"/>
              <a:t>prometheus.exe</a:t>
            </a:r>
            <a:r>
              <a:rPr lang="zh-CN" altLang="en-US" dirty="0"/>
              <a:t>启动数据库。在浏览器中打开</a:t>
            </a:r>
            <a:r>
              <a:rPr lang="en-US" altLang="zh-CN" dirty="0">
                <a:hlinkClick r:id="rId3"/>
              </a:rPr>
              <a:t>http://localhost:9090/</a:t>
            </a:r>
            <a:r>
              <a:rPr lang="zh-CN" altLang="en-US" dirty="0"/>
              <a:t>可查看库里的数据</a:t>
            </a:r>
          </a:p>
        </p:txBody>
      </p:sp>
    </p:spTree>
    <p:extLst>
      <p:ext uri="{BB962C8B-B14F-4D97-AF65-F5344CB8AC3E}">
        <p14:creationId xmlns:p14="http://schemas.microsoft.com/office/powerpoint/2010/main" val="4041679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90AC6-2B3C-A139-DF59-E448D83B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数据上报给</a:t>
            </a:r>
            <a:r>
              <a:rPr lang="en-US" altLang="zh-CN" dirty="0"/>
              <a:t>Prometheus</a:t>
            </a:r>
            <a:endParaRPr lang="zh-CN" altLang="en-US" dirty="0"/>
          </a:p>
        </p:txBody>
      </p:sp>
      <p:sp>
        <p:nvSpPr>
          <p:cNvPr id="4" name="剪去单角的矩形 3">
            <a:extLst>
              <a:ext uri="{FF2B5EF4-FFF2-40B4-BE49-F238E27FC236}">
                <a16:creationId xmlns:a16="http://schemas.microsoft.com/office/drawing/2014/main" id="{2EFF02BC-93E7-D6B0-934B-B1724F368888}"/>
              </a:ext>
            </a:extLst>
          </p:cNvPr>
          <p:cNvSpPr/>
          <p:nvPr/>
        </p:nvSpPr>
        <p:spPr>
          <a:xfrm>
            <a:off x="838200" y="1538578"/>
            <a:ext cx="10515600" cy="4638386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import(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"github.com/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client_golang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"github.com/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client_golang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promauto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"github.com/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client_golang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promhttp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endParaRPr lang="en-US" altLang="zh-CN" sz="1400" dirty="0">
              <a:solidFill>
                <a:srgbClr val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var(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//Counter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的计数是整数，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Gauge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的计数是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float64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Vec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可以附带多个标签，即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WithLabelValues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可接收不定长参数。不带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vec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则没有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WithLabelValues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方法可调用</a:t>
            </a:r>
            <a:endParaRPr lang="en-US" altLang="zh-CN" sz="1400" dirty="0">
              <a:solidFill>
                <a:srgbClr val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requestCounter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promauto.NewCounterVec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prometheus.CounterOpts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{Name: "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request_counter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"}, []string{"interface"})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requestTimer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=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promauto.NewGaugeVec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prometheus.GaugeOpts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{Name: "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request_time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"}, []string{"interface"})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endParaRPr lang="en-US" altLang="zh-CN" sz="1400" dirty="0">
              <a:solidFill>
                <a:srgbClr val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:=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ctx.Request.RequestURI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//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根据请求路径标识接口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requestCounter.WithLabelValues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).Inc() //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接口请求次数加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requestTimer.WithLabelValues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).Set(float64(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time.Since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(begin).Milliseconds())) //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上报接口的耗时</a:t>
            </a:r>
          </a:p>
          <a:p>
            <a:endParaRPr lang="en-US" altLang="zh-CN" sz="1400" dirty="0">
              <a:solidFill>
                <a:srgbClr val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//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如果是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GRPC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服务，需要单独开一个协程启一个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 server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，供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来取数据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ginEngine.GET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("/metrics",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gin.Context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{ //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会来这个接口上拉取监控数据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promhttp.Handler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().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ServeHTTP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ctx.Writer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ctx.Request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824343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E9628-1059-1F87-73FB-1842D8DF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数据查询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EFD4C1-769F-4685-37E1-A4190A8C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28" y="1825625"/>
            <a:ext cx="8255944" cy="4351338"/>
          </a:xfrm>
        </p:spPr>
      </p:pic>
    </p:spTree>
    <p:extLst>
      <p:ext uri="{BB962C8B-B14F-4D97-AF65-F5344CB8AC3E}">
        <p14:creationId xmlns:p14="http://schemas.microsoft.com/office/powerpoint/2010/main" val="3911359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45B0B-C086-2AC6-7449-0941D2A6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Grafana</a:t>
            </a:r>
            <a:r>
              <a:rPr lang="zh-CN" altLang="en-US" dirty="0"/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66859-CCB3-0E28-4B54-0F0777129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Grafana</a:t>
            </a:r>
            <a:r>
              <a:rPr lang="zh-CN" altLang="en-US" dirty="0"/>
              <a:t>是一个数据可视化平台，业务报表、系统监控数据都可以通过它展示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Windows</a:t>
            </a:r>
            <a:r>
              <a:rPr lang="zh-CN" altLang="en-US" dirty="0"/>
              <a:t>上安装</a:t>
            </a:r>
            <a:r>
              <a:rPr lang="en-US" altLang="zh-CN" dirty="0"/>
              <a:t>Grafana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dirty="0"/>
              <a:t>去</a:t>
            </a:r>
            <a:r>
              <a:rPr lang="en-US" altLang="zh-CN" dirty="0">
                <a:hlinkClick r:id="rId2"/>
              </a:rPr>
              <a:t>https://grafana.com/grafana/download?platform=windows</a:t>
            </a:r>
            <a:r>
              <a:rPr lang="zh-CN" altLang="en-US" dirty="0"/>
              <a:t>下载 </a:t>
            </a:r>
            <a:r>
              <a:rPr lang="en-US" altLang="zh-CN" dirty="0"/>
              <a:t>Standalone Windows Binaries</a:t>
            </a:r>
            <a:r>
              <a:rPr lang="zh-CN" altLang="en-US" dirty="0"/>
              <a:t>，解压后双击</a:t>
            </a:r>
            <a:r>
              <a:rPr lang="en-US" altLang="zh-CN" dirty="0"/>
              <a:t>bin</a:t>
            </a:r>
            <a:r>
              <a:rPr lang="zh-CN" altLang="en-US" dirty="0"/>
              <a:t>目录下的</a:t>
            </a:r>
            <a:r>
              <a:rPr lang="en-US" altLang="zh-CN" dirty="0"/>
              <a:t>grafana-server.exe</a:t>
            </a:r>
            <a:r>
              <a:rPr lang="zh-CN" altLang="en-US" dirty="0"/>
              <a:t>，然后在浏览器打开</a:t>
            </a:r>
            <a:r>
              <a:rPr lang="en-US" altLang="zh-CN" dirty="0">
                <a:hlinkClick r:id="rId3"/>
              </a:rPr>
              <a:t>http://localhost:3000</a:t>
            </a:r>
            <a:r>
              <a:rPr lang="zh-CN" altLang="en-US" dirty="0"/>
              <a:t>。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初始账户密码为</a:t>
            </a:r>
            <a:r>
              <a:rPr lang="en-US" altLang="zh-CN" b="0" i="0" dirty="0" err="1">
                <a:solidFill>
                  <a:srgbClr val="333333"/>
                </a:solidFill>
                <a:effectLst/>
              </a:rPr>
              <a:t>admin:admin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，登录后会强制修改</a:t>
            </a:r>
            <a:r>
              <a:rPr lang="en-US" altLang="zh-CN" b="0" i="0" dirty="0">
                <a:solidFill>
                  <a:srgbClr val="333333"/>
                </a:solidFill>
                <a:effectLst/>
              </a:rPr>
              <a:t>admin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的密码</a:t>
            </a:r>
            <a:endParaRPr lang="en-US" altLang="zh-CN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Grafana</a:t>
            </a:r>
            <a:r>
              <a:rPr lang="zh-CN" altLang="en-US" dirty="0">
                <a:solidFill>
                  <a:srgbClr val="333333"/>
                </a:solidFill>
              </a:rPr>
              <a:t>默认支持</a:t>
            </a:r>
            <a:r>
              <a:rPr lang="en-US" altLang="zh-CN" dirty="0" err="1">
                <a:solidFill>
                  <a:srgbClr val="333333"/>
                </a:solidFill>
              </a:rPr>
              <a:t>Prometheus,InfluxDB</a:t>
            </a:r>
            <a:r>
              <a:rPr lang="en-US" altLang="zh-CN" dirty="0">
                <a:solidFill>
                  <a:srgbClr val="333333"/>
                </a:solidFill>
              </a:rPr>
              <a:t> ,</a:t>
            </a:r>
            <a:r>
              <a:rPr lang="en-US" altLang="zh-CN" dirty="0" err="1">
                <a:solidFill>
                  <a:srgbClr val="333333"/>
                </a:solidFill>
              </a:rPr>
              <a:t>OpenTSDB,MySQL,SQL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Server,Postgre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SQL,Elasticsearch,Jaeger,Zipkin</a:t>
            </a:r>
            <a:r>
              <a:rPr lang="zh-CN" altLang="en-US" dirty="0">
                <a:solidFill>
                  <a:srgbClr val="333333"/>
                </a:solidFill>
              </a:rPr>
              <a:t>等多种数据源</a:t>
            </a:r>
            <a:endParaRPr lang="en-US" altLang="zh-CN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为</a:t>
            </a:r>
            <a:r>
              <a:rPr lang="en-US" altLang="zh-CN" dirty="0"/>
              <a:t>Grafana</a:t>
            </a:r>
            <a:r>
              <a:rPr lang="zh-CN" altLang="en-US" dirty="0"/>
              <a:t>安装更多数据源的插件，以</a:t>
            </a:r>
            <a:r>
              <a:rPr lang="en-US" altLang="zh-CN" dirty="0" err="1"/>
              <a:t>ClickHouse</a:t>
            </a:r>
            <a:r>
              <a:rPr lang="zh-CN" altLang="en-US" dirty="0"/>
              <a:t>为例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dirty="0"/>
              <a:t>打开网页</a:t>
            </a:r>
            <a:r>
              <a:rPr lang="en-US" altLang="zh-CN" dirty="0">
                <a:hlinkClick r:id="rId4"/>
              </a:rPr>
              <a:t>http://localhost:3000/connections/add-new-connection?cat=data-source</a:t>
            </a:r>
            <a:r>
              <a:rPr lang="zh-CN" altLang="en-US" dirty="0"/>
              <a:t>，找到</a:t>
            </a:r>
            <a:r>
              <a:rPr lang="en-US" altLang="zh-CN" dirty="0" err="1"/>
              <a:t>ClickHouse</a:t>
            </a:r>
            <a:r>
              <a:rPr lang="zh-CN" altLang="en-US" dirty="0"/>
              <a:t>并点击它，在新页面的右上角有个“</a:t>
            </a:r>
            <a:r>
              <a:rPr lang="en-US" altLang="zh-CN" dirty="0"/>
              <a:t>Install</a:t>
            </a:r>
            <a:r>
              <a:rPr lang="zh-CN" altLang="en-US" dirty="0"/>
              <a:t>”按钮，点击</a:t>
            </a:r>
          </a:p>
        </p:txBody>
      </p:sp>
    </p:spTree>
    <p:extLst>
      <p:ext uri="{BB962C8B-B14F-4D97-AF65-F5344CB8AC3E}">
        <p14:creationId xmlns:p14="http://schemas.microsoft.com/office/powerpoint/2010/main" val="1791329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C99A8-8E99-0042-A1F9-5026950C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Grafana</a:t>
            </a:r>
            <a:r>
              <a:rPr lang="zh-CN" altLang="en-US" dirty="0"/>
              <a:t>添加数据源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3FC991-CF53-99EB-7EEB-DE0C0978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8161"/>
            <a:ext cx="5990303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184161-E5A6-3359-FD65-3BC553B5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07" y="745635"/>
            <a:ext cx="3600000" cy="25250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FDB677-26A3-3376-1674-86BE7D0A3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07" y="3224397"/>
            <a:ext cx="3600000" cy="29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53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9193A-29F8-7C10-FD9F-11A52A41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Grafana</a:t>
            </a:r>
            <a:r>
              <a:rPr lang="zh-CN" altLang="en-US" dirty="0"/>
              <a:t>报表展示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8B7C607-1042-F08A-4714-E87097805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48" y="1428060"/>
            <a:ext cx="8218503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896CA8-0C0B-BB80-3A99-8EAA1497CC9E}"/>
              </a:ext>
            </a:extLst>
          </p:cNvPr>
          <p:cNvSpPr txBox="1"/>
          <p:nvPr/>
        </p:nvSpPr>
        <p:spPr>
          <a:xfrm>
            <a:off x="798029" y="5835057"/>
            <a:ext cx="1055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request_counter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监控的指标名称，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{}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内过指标进行一些过滤限制，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rate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计算变化率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单位时间内多了几个请求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sum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对所有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instance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求和，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by(interface)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按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interface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分开统计。</a:t>
            </a:r>
          </a:p>
        </p:txBody>
      </p:sp>
    </p:spTree>
    <p:extLst>
      <p:ext uri="{BB962C8B-B14F-4D97-AF65-F5344CB8AC3E}">
        <p14:creationId xmlns:p14="http://schemas.microsoft.com/office/powerpoint/2010/main" val="375152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02450-F8B5-7A93-3DCE-5B3C85D3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779705-475E-7F21-1812-DBA19B29E2AC}"/>
              </a:ext>
            </a:extLst>
          </p:cNvPr>
          <p:cNvSpPr txBox="1"/>
          <p:nvPr/>
        </p:nvSpPr>
        <p:spPr>
          <a:xfrm>
            <a:off x="2567502" y="2268970"/>
            <a:ext cx="705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a:=Person{Age: 18, Name: “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大乔乔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”, Male: true}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0BF07F5-42BD-3D06-2891-6CF2302D2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322179"/>
              </p:ext>
            </p:extLst>
          </p:nvPr>
        </p:nvGraphicFramePr>
        <p:xfrm>
          <a:off x="838200" y="4243983"/>
          <a:ext cx="10515600" cy="461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583534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8936494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958594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132050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5598337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458855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0791687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8359334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267875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76668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55974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22964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245154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4795708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3355827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65225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2940517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406698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485311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802066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1140587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5861711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521290968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51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18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29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64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67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28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85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48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28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85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48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13835" marR="113835" marT="56918" marB="56918"/>
                </a:tc>
                <a:extLst>
                  <a:ext uri="{0D108BD9-81ED-4DB2-BD59-A6C34878D82A}">
                    <a16:rowId xmlns:a16="http://schemas.microsoft.com/office/drawing/2014/main" val="1152422410"/>
                  </a:ext>
                </a:extLst>
              </a:tr>
            </a:tbl>
          </a:graphicData>
        </a:graphic>
      </p:graphicFrame>
      <p:sp>
        <p:nvSpPr>
          <p:cNvPr id="6" name="右大括号 5">
            <a:extLst>
              <a:ext uri="{FF2B5EF4-FFF2-40B4-BE49-F238E27FC236}">
                <a16:creationId xmlns:a16="http://schemas.microsoft.com/office/drawing/2014/main" id="{EAD237EA-4ECF-1EA3-18FA-8C19AC4D83EA}"/>
              </a:ext>
            </a:extLst>
          </p:cNvPr>
          <p:cNvSpPr/>
          <p:nvPr/>
        </p:nvSpPr>
        <p:spPr>
          <a:xfrm rot="16200000">
            <a:off x="1203336" y="3686769"/>
            <a:ext cx="200027" cy="914400"/>
          </a:xfrm>
          <a:prstGeom prst="rightBrace">
            <a:avLst>
              <a:gd name="adj1" fmla="val 3849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C49522-E73A-3C61-921F-03BC2BDFF6C2}"/>
              </a:ext>
            </a:extLst>
          </p:cNvPr>
          <p:cNvSpPr txBox="1"/>
          <p:nvPr/>
        </p:nvSpPr>
        <p:spPr>
          <a:xfrm>
            <a:off x="980183" y="36746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魔数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1E53A1-571D-67E5-FF0E-02E99131E142}"/>
              </a:ext>
            </a:extLst>
          </p:cNvPr>
          <p:cNvSpPr txBox="1"/>
          <p:nvPr/>
        </p:nvSpPr>
        <p:spPr>
          <a:xfrm>
            <a:off x="2112289" y="507682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int32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688621-A41A-C121-3979-A46973D7B94A}"/>
              </a:ext>
            </a:extLst>
          </p:cNvPr>
          <p:cNvSpPr txBox="1"/>
          <p:nvPr/>
        </p:nvSpPr>
        <p:spPr>
          <a:xfrm>
            <a:off x="2511319" y="5534530"/>
            <a:ext cx="79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string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554645-29FE-3C0B-705D-0FA6D1633295}"/>
              </a:ext>
            </a:extLst>
          </p:cNvPr>
          <p:cNvSpPr txBox="1"/>
          <p:nvPr/>
        </p:nvSpPr>
        <p:spPr>
          <a:xfrm>
            <a:off x="3026689" y="507682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bool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38308F5-F478-AA13-8F54-392B897B2314}"/>
              </a:ext>
            </a:extLst>
          </p:cNvPr>
          <p:cNvCxnSpPr>
            <a:endCxn id="8" idx="0"/>
          </p:cNvCxnSpPr>
          <p:nvPr/>
        </p:nvCxnSpPr>
        <p:spPr>
          <a:xfrm>
            <a:off x="2474728" y="4705648"/>
            <a:ext cx="0" cy="37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40DA02C-9C22-5E7E-108A-2BE3FD8C1E9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906492" y="4705648"/>
            <a:ext cx="0" cy="828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8524C2D-A756-0BA1-FCED-542F150CBE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61075" y="4705648"/>
            <a:ext cx="1" cy="37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53587EA3-5911-1316-DD46-9C7C2A6DEA0E}"/>
              </a:ext>
            </a:extLst>
          </p:cNvPr>
          <p:cNvSpPr/>
          <p:nvPr/>
        </p:nvSpPr>
        <p:spPr>
          <a:xfrm rot="16200000">
            <a:off x="2795943" y="3448719"/>
            <a:ext cx="200029" cy="1354129"/>
          </a:xfrm>
          <a:prstGeom prst="rightBrace">
            <a:avLst>
              <a:gd name="adj1" fmla="val 3849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91F3CB4-9B68-7DCC-EAB4-BC5DEEF4B2CA}"/>
              </a:ext>
            </a:extLst>
          </p:cNvPr>
          <p:cNvSpPr txBox="1"/>
          <p:nvPr/>
        </p:nvSpPr>
        <p:spPr>
          <a:xfrm>
            <a:off x="2445260" y="366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数据类型</a:t>
            </a:r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A43B7329-457F-3298-AD4F-C506670DF527}"/>
              </a:ext>
            </a:extLst>
          </p:cNvPr>
          <p:cNvSpPr/>
          <p:nvPr/>
        </p:nvSpPr>
        <p:spPr>
          <a:xfrm rot="5400000">
            <a:off x="4163242" y="4139480"/>
            <a:ext cx="200029" cy="1354129"/>
          </a:xfrm>
          <a:prstGeom prst="rightBrace">
            <a:avLst>
              <a:gd name="adj1" fmla="val 3849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F00A8B1-F57E-70C3-3285-E6BEF341DBB9}"/>
              </a:ext>
            </a:extLst>
          </p:cNvPr>
          <p:cNvSpPr txBox="1"/>
          <p:nvPr/>
        </p:nvSpPr>
        <p:spPr>
          <a:xfrm>
            <a:off x="3709258" y="4937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数据长度</a:t>
            </a:r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46B58FDA-6AE4-4DA8-61BA-A41FE1025B9D}"/>
              </a:ext>
            </a:extLst>
          </p:cNvPr>
          <p:cNvSpPr/>
          <p:nvPr/>
        </p:nvSpPr>
        <p:spPr>
          <a:xfrm rot="16200000">
            <a:off x="5736447" y="3218197"/>
            <a:ext cx="200028" cy="1792279"/>
          </a:xfrm>
          <a:prstGeom prst="rightBrace">
            <a:avLst>
              <a:gd name="adj1" fmla="val 3849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大括号 26">
            <a:extLst>
              <a:ext uri="{FF2B5EF4-FFF2-40B4-BE49-F238E27FC236}">
                <a16:creationId xmlns:a16="http://schemas.microsoft.com/office/drawing/2014/main" id="{EC0A1AEF-8899-ABDE-91AF-BDFBE3782BD8}"/>
              </a:ext>
            </a:extLst>
          </p:cNvPr>
          <p:cNvSpPr/>
          <p:nvPr/>
        </p:nvSpPr>
        <p:spPr>
          <a:xfrm rot="16200000">
            <a:off x="8704275" y="2042649"/>
            <a:ext cx="200029" cy="4143376"/>
          </a:xfrm>
          <a:prstGeom prst="rightBrace">
            <a:avLst>
              <a:gd name="adj1" fmla="val 3849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大括号 27">
            <a:extLst>
              <a:ext uri="{FF2B5EF4-FFF2-40B4-BE49-F238E27FC236}">
                <a16:creationId xmlns:a16="http://schemas.microsoft.com/office/drawing/2014/main" id="{1213F079-06A3-3D44-9FF0-73F68242DFEB}"/>
              </a:ext>
            </a:extLst>
          </p:cNvPr>
          <p:cNvSpPr/>
          <p:nvPr/>
        </p:nvSpPr>
        <p:spPr>
          <a:xfrm rot="16200000">
            <a:off x="11014874" y="3866544"/>
            <a:ext cx="200031" cy="477823"/>
          </a:xfrm>
          <a:prstGeom prst="rightBrace">
            <a:avLst>
              <a:gd name="adj1" fmla="val 3849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68D7851-36D0-B8C9-1CC8-33EF40976B1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222887" y="2721809"/>
            <a:ext cx="613575" cy="1292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D13FDA7-6DB2-330B-6F60-61156933C2F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237425" y="2721809"/>
            <a:ext cx="1566865" cy="129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556C885-66EE-8560-EBD4-CEBB986CC1C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9309114" y="2721809"/>
            <a:ext cx="1805776" cy="1283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37F3F32-03CC-77A3-DC18-54D9009913EE}"/>
              </a:ext>
            </a:extLst>
          </p:cNvPr>
          <p:cNvSpPr txBox="1"/>
          <p:nvPr/>
        </p:nvSpPr>
        <p:spPr>
          <a:xfrm>
            <a:off x="1459506" y="32240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参数个数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83F2BB8-580B-3509-5D08-8E74454CA322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013504" y="3593428"/>
            <a:ext cx="0" cy="650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378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9193A-29F8-7C10-FD9F-11A52A41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Grafana</a:t>
            </a:r>
            <a:r>
              <a:rPr lang="zh-CN" altLang="en-US" dirty="0"/>
              <a:t>报表展示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24447E8-E618-13D9-5499-876C34CA0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94" y="1825625"/>
            <a:ext cx="9789211" cy="4351338"/>
          </a:xfrm>
        </p:spPr>
      </p:pic>
    </p:spTree>
    <p:extLst>
      <p:ext uri="{BB962C8B-B14F-4D97-AF65-F5344CB8AC3E}">
        <p14:creationId xmlns:p14="http://schemas.microsoft.com/office/powerpoint/2010/main" val="3044377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50900-F637-3724-BD3B-B38BAB9B4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分布式链路追踪</a:t>
            </a:r>
          </a:p>
        </p:txBody>
      </p:sp>
    </p:spTree>
    <p:extLst>
      <p:ext uri="{BB962C8B-B14F-4D97-AF65-F5344CB8AC3E}">
        <p14:creationId xmlns:p14="http://schemas.microsoft.com/office/powerpoint/2010/main" val="4118334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396AF-661A-A3D5-C568-A9756B75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链路追踪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19D1D-38CE-2EB6-FCA2-76C96A521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337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一次请求可能会触发一系列的函数调用，需要通过某个字段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 err="1"/>
              <a:t>trace_id</a:t>
            </a:r>
            <a:r>
              <a:rPr lang="en-US" altLang="zh-CN" dirty="0"/>
              <a:t>)</a:t>
            </a:r>
            <a:r>
              <a:rPr lang="zh-CN" altLang="en-US" dirty="0"/>
              <a:t>将整个调用链路串联起来，便于排查问题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在单进程中，追踪信息放入</a:t>
            </a:r>
            <a:r>
              <a:rPr lang="en-US" altLang="zh-CN" dirty="0"/>
              <a:t>Context</a:t>
            </a:r>
            <a:r>
              <a:rPr lang="zh-CN" altLang="en-US" dirty="0"/>
              <a:t>，每次函数调用都传递</a:t>
            </a:r>
            <a:r>
              <a:rPr lang="en-US" altLang="zh-CN" dirty="0"/>
              <a:t>context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跨进程传递追踪信息：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http</a:t>
            </a:r>
            <a:r>
              <a:rPr lang="zh-CN" altLang="en-US" dirty="0"/>
              <a:t>协议：追踪信息放入</a:t>
            </a:r>
            <a:r>
              <a:rPr lang="en-US" altLang="zh-CN" dirty="0"/>
              <a:t>header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/>
              <a:t>grpc</a:t>
            </a:r>
            <a:r>
              <a:rPr lang="zh-CN" altLang="en-US" dirty="0"/>
              <a:t>协议：</a:t>
            </a:r>
            <a:r>
              <a:rPr lang="en-US" altLang="zh-CN" dirty="0"/>
              <a:t>client</a:t>
            </a:r>
            <a:r>
              <a:rPr lang="zh-CN" altLang="en-US" dirty="0"/>
              <a:t>端往</a:t>
            </a:r>
            <a:r>
              <a:rPr lang="en-US" altLang="zh-CN" dirty="0" err="1"/>
              <a:t>OutgoingContext</a:t>
            </a:r>
            <a:r>
              <a:rPr lang="zh-CN" altLang="en-US" dirty="0"/>
              <a:t>中放入追踪信息，</a:t>
            </a:r>
            <a:r>
              <a:rPr lang="en-US" altLang="zh-CN" dirty="0"/>
              <a:t>server</a:t>
            </a:r>
            <a:r>
              <a:rPr lang="zh-CN" altLang="en-US" dirty="0"/>
              <a:t>端从</a:t>
            </a:r>
            <a:r>
              <a:rPr lang="en-US" altLang="zh-CN" dirty="0" err="1"/>
              <a:t>IncomingContext</a:t>
            </a:r>
            <a:r>
              <a:rPr lang="zh-CN" altLang="en-US" dirty="0"/>
              <a:t>中读取信息</a:t>
            </a:r>
          </a:p>
        </p:txBody>
      </p:sp>
    </p:spTree>
    <p:extLst>
      <p:ext uri="{BB962C8B-B14F-4D97-AF65-F5344CB8AC3E}">
        <p14:creationId xmlns:p14="http://schemas.microsoft.com/office/powerpoint/2010/main" val="443580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1C953-592A-2EBD-C893-4879D057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 err="1"/>
              <a:t>OpenTracing</a:t>
            </a:r>
            <a:r>
              <a:rPr lang="zh-CN" altLang="en-US" dirty="0"/>
              <a:t>和</a:t>
            </a:r>
            <a:r>
              <a:rPr lang="en-US" altLang="zh-CN" dirty="0" err="1"/>
              <a:t>OpenTelemetry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13D90-610E-D696-F3A8-0967F1F60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 err="1"/>
              <a:t>OpenTracing</a:t>
            </a:r>
            <a:r>
              <a:rPr lang="zh-CN" altLang="en-US" dirty="0"/>
              <a:t>先于</a:t>
            </a:r>
            <a:r>
              <a:rPr lang="en-US" altLang="zh-CN" dirty="0" err="1"/>
              <a:t>OpenTelemetry</a:t>
            </a:r>
            <a:r>
              <a:rPr lang="en-US" altLang="zh-CN" dirty="0"/>
              <a:t> </a:t>
            </a:r>
            <a:r>
              <a:rPr lang="zh-CN" altLang="en-US" dirty="0"/>
              <a:t>问世，</a:t>
            </a:r>
            <a:r>
              <a:rPr lang="en-US" altLang="zh-CN" dirty="0" err="1"/>
              <a:t>OpenTelemetry</a:t>
            </a:r>
            <a:r>
              <a:rPr lang="en-US" altLang="zh-CN" dirty="0"/>
              <a:t> </a:t>
            </a:r>
            <a:r>
              <a:rPr lang="zh-CN" altLang="en-US" dirty="0"/>
              <a:t>对于 </a:t>
            </a:r>
            <a:r>
              <a:rPr lang="en-US" altLang="zh-CN" dirty="0" err="1"/>
              <a:t>OpenTracing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OpenCensus</a:t>
            </a:r>
            <a:r>
              <a:rPr lang="en-US" altLang="zh-CN" dirty="0"/>
              <a:t> </a:t>
            </a:r>
            <a:r>
              <a:rPr lang="zh-CN" altLang="en-US" dirty="0"/>
              <a:t>是全面兼容的</a:t>
            </a:r>
            <a:endParaRPr lang="en-US" altLang="zh-CN" dirty="0"/>
          </a:p>
          <a:p>
            <a:r>
              <a:rPr lang="zh-CN" altLang="en-US" dirty="0"/>
              <a:t>业界最火热的几个链路追踪社区，如 </a:t>
            </a:r>
            <a:r>
              <a:rPr lang="en-US" altLang="zh-CN" dirty="0"/>
              <a:t>Apache </a:t>
            </a:r>
            <a:r>
              <a:rPr lang="en-US" altLang="zh-CN" dirty="0" err="1"/>
              <a:t>SkyWalking</a:t>
            </a:r>
            <a:r>
              <a:rPr lang="zh-CN" altLang="en-US" dirty="0"/>
              <a:t>，</a:t>
            </a:r>
            <a:r>
              <a:rPr lang="en-US" altLang="zh-CN" dirty="0" err="1"/>
              <a:t>Zipkin</a:t>
            </a:r>
            <a:r>
              <a:rPr lang="zh-CN" altLang="en-US" dirty="0"/>
              <a:t>，</a:t>
            </a:r>
            <a:r>
              <a:rPr lang="en-US" altLang="zh-CN" dirty="0"/>
              <a:t>Jaeger </a:t>
            </a:r>
            <a:r>
              <a:rPr lang="zh-CN" altLang="en-US" dirty="0"/>
              <a:t>都是基于 </a:t>
            </a:r>
            <a:r>
              <a:rPr lang="en-US" altLang="zh-CN" dirty="0" err="1"/>
              <a:t>OpenTracing</a:t>
            </a:r>
            <a:r>
              <a:rPr lang="en-US" altLang="zh-CN" dirty="0"/>
              <a:t> </a:t>
            </a:r>
            <a:r>
              <a:rPr lang="zh-CN" altLang="en-US" dirty="0"/>
              <a:t>发展起来的，也有逐步向 </a:t>
            </a:r>
            <a:r>
              <a:rPr lang="en-US" altLang="zh-CN" dirty="0" err="1"/>
              <a:t>OpenTelemetry</a:t>
            </a:r>
            <a:r>
              <a:rPr lang="en-US" altLang="zh-CN" dirty="0"/>
              <a:t> </a:t>
            </a:r>
            <a:r>
              <a:rPr lang="zh-CN" altLang="en-US" dirty="0"/>
              <a:t>拓展的趋势</a:t>
            </a:r>
          </a:p>
        </p:txBody>
      </p:sp>
    </p:spTree>
    <p:extLst>
      <p:ext uri="{BB962C8B-B14F-4D97-AF65-F5344CB8AC3E}">
        <p14:creationId xmlns:p14="http://schemas.microsoft.com/office/powerpoint/2010/main" val="3827551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396AF-661A-A3D5-C568-A9756B75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 err="1">
                <a:effectLst/>
              </a:rPr>
              <a:t>OpenTracing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19D1D-38CE-2EB6-FCA2-76C96A521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8" y="1810910"/>
            <a:ext cx="3259372" cy="161809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b="0" i="0" dirty="0" err="1">
                <a:effectLst/>
              </a:rPr>
              <a:t>OpenTracing</a:t>
            </a:r>
            <a:r>
              <a:rPr lang="zh-CN" altLang="en-US" b="0" i="0" dirty="0">
                <a:effectLst/>
              </a:rPr>
              <a:t>是一种用于分布式系统中跟踪、监测和分析请求的工具，它提供了一组</a:t>
            </a:r>
            <a:r>
              <a:rPr lang="en-US" altLang="zh-CN" b="0" i="0" dirty="0">
                <a:effectLst/>
              </a:rPr>
              <a:t>API</a:t>
            </a:r>
            <a:r>
              <a:rPr lang="zh-CN" altLang="en-US" b="0" i="0" dirty="0">
                <a:effectLst/>
              </a:rPr>
              <a:t>和语义标准。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F89B560-BCCA-B12B-F517-E4583B8B82E6}"/>
              </a:ext>
            </a:extLst>
          </p:cNvPr>
          <p:cNvSpPr txBox="1"/>
          <p:nvPr/>
        </p:nvSpPr>
        <p:spPr>
          <a:xfrm>
            <a:off x="838200" y="1402140"/>
            <a:ext cx="735561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 Span interface {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Finish()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Context()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SpanContext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SetOperationName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operationName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string) Span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SetTag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(key string, value interface{}) Span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LogFields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(fields ...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log.Field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LogKV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alternatingKeyValues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...interface{})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SetBaggageItem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restrictedKey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value string) Span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BaggageItem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restrictedKey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string) string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Tracer() Tracer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SpanContext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interface {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ForeachBaggageItem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(handler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func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(k, v string) bool)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type Tracer interface {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StartSpan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operationName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string, opts ...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StartSpanOption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Span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Inject(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SpanContext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format interface{}, carrier interface{}) error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Extract(format interface{}, carrier interface{}) (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SpanContext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error)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351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396AF-661A-A3D5-C568-A9756B75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span reference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0EEE16-808F-2298-8D45-A73683B178E4}"/>
              </a:ext>
            </a:extLst>
          </p:cNvPr>
          <p:cNvSpPr txBox="1"/>
          <p:nvPr/>
        </p:nvSpPr>
        <p:spPr>
          <a:xfrm>
            <a:off x="6907364" y="2180056"/>
            <a:ext cx="4153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b="0" i="0" dirty="0" err="1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OpenTracing</a:t>
            </a:r>
            <a:r>
              <a:rPr lang="zh-CN" altLang="en-US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中每一个过程</a:t>
            </a:r>
            <a:r>
              <a:rPr lang="en-US" altLang="zh-CN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  <a:r>
              <a:rPr lang="en-US" altLang="zh-CN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</a:t>
            </a:r>
            <a:r>
              <a:rPr lang="en-US" altLang="zh-CN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函数的调用关系称为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的引用关系，被引用的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Child Span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引用关系分为两种：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ChildOfRef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--parent span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某种程度上依赖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child span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FollowsFromRef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--parent span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不以任何形式依赖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child span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的结果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5EE25D5-DDFA-D450-C1BB-259A89F31DAA}"/>
              </a:ext>
            </a:extLst>
          </p:cNvPr>
          <p:cNvGrpSpPr/>
          <p:nvPr/>
        </p:nvGrpSpPr>
        <p:grpSpPr>
          <a:xfrm>
            <a:off x="838200" y="2065351"/>
            <a:ext cx="5542390" cy="3148055"/>
            <a:chOff x="948523" y="3039385"/>
            <a:chExt cx="5542390" cy="314805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AA68B8F-1E14-CC85-F898-52EEFC01984B}"/>
                </a:ext>
              </a:extLst>
            </p:cNvPr>
            <p:cNvGrpSpPr/>
            <p:nvPr/>
          </p:nvGrpSpPr>
          <p:grpSpPr>
            <a:xfrm>
              <a:off x="948523" y="3039385"/>
              <a:ext cx="5542390" cy="3091733"/>
              <a:chOff x="940572" y="2860481"/>
              <a:chExt cx="5542390" cy="3091733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543BDD4-CB71-C9A2-D0C8-C739F461C072}"/>
                  </a:ext>
                </a:extLst>
              </p:cNvPr>
              <p:cNvSpPr/>
              <p:nvPr/>
            </p:nvSpPr>
            <p:spPr>
              <a:xfrm>
                <a:off x="2771028" y="2860481"/>
                <a:ext cx="1808922" cy="5685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 err="1">
                    <a:solidFill>
                      <a:schemeClr val="tx1"/>
                    </a:solidFill>
                    <a:effectLst/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visitWebSite</a:t>
                </a:r>
                <a:endParaRPr lang="en-US" altLang="zh-CN" b="0" dirty="0">
                  <a:solidFill>
                    <a:schemeClr val="tx1"/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94E9421-D84C-DDD2-0779-6073A850EF39}"/>
                  </a:ext>
                </a:extLst>
              </p:cNvPr>
              <p:cNvSpPr/>
              <p:nvPr/>
            </p:nvSpPr>
            <p:spPr>
              <a:xfrm>
                <a:off x="1442498" y="4122088"/>
                <a:ext cx="1808922" cy="5685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 err="1">
                    <a:solidFill>
                      <a:schemeClr val="tx1"/>
                    </a:solidFill>
                    <a:effectLst/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recordUV</a:t>
                </a:r>
                <a:endParaRPr lang="en-US" altLang="zh-CN" b="0" dirty="0">
                  <a:solidFill>
                    <a:schemeClr val="tx1"/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8ED7C1B-16E9-3246-C939-8A03DFC7EADA}"/>
                  </a:ext>
                </a:extLst>
              </p:cNvPr>
              <p:cNvSpPr/>
              <p:nvPr/>
            </p:nvSpPr>
            <p:spPr>
              <a:xfrm>
                <a:off x="3992216" y="4122088"/>
                <a:ext cx="2134925" cy="5685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 err="1">
                    <a:solidFill>
                      <a:schemeClr val="tx1"/>
                    </a:solidFill>
                    <a:effectLst/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getReccommend</a:t>
                </a:r>
                <a:endParaRPr lang="en-US" altLang="zh-CN" b="0" dirty="0">
                  <a:solidFill>
                    <a:schemeClr val="tx1"/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37C6E3-E366-B17A-9770-5C1E717C9C3D}"/>
                  </a:ext>
                </a:extLst>
              </p:cNvPr>
              <p:cNvSpPr/>
              <p:nvPr/>
            </p:nvSpPr>
            <p:spPr>
              <a:xfrm>
                <a:off x="4155218" y="5383695"/>
                <a:ext cx="1808922" cy="5685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 err="1">
                    <a:solidFill>
                      <a:schemeClr val="tx1"/>
                    </a:solidFill>
                    <a:effectLst/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getUserRole</a:t>
                </a:r>
                <a:endParaRPr lang="en-US" altLang="zh-CN" b="0" dirty="0">
                  <a:solidFill>
                    <a:schemeClr val="tx1"/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50A5AA61-324D-ACC6-D3D5-90820E453B1F}"/>
                  </a:ext>
                </a:extLst>
              </p:cNvPr>
              <p:cNvCxnSpPr>
                <a:stCxn id="4" idx="2"/>
                <a:endCxn id="5" idx="0"/>
              </p:cNvCxnSpPr>
              <p:nvPr/>
            </p:nvCxnSpPr>
            <p:spPr>
              <a:xfrm flipH="1">
                <a:off x="2346959" y="3429000"/>
                <a:ext cx="1328530" cy="6930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CEB544C6-7A23-9306-438E-514DE463A30A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>
                <a:off x="3675489" y="3429000"/>
                <a:ext cx="1384190" cy="6930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4BA78698-8F8C-AC66-0056-F3F50352ED79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>
                <a:off x="5059679" y="4690607"/>
                <a:ext cx="0" cy="6930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0E86187-09D4-93F5-550A-C472B4F2415B}"/>
                  </a:ext>
                </a:extLst>
              </p:cNvPr>
              <p:cNvSpPr txBox="1"/>
              <p:nvPr/>
            </p:nvSpPr>
            <p:spPr>
              <a:xfrm>
                <a:off x="5120639" y="4852485"/>
                <a:ext cx="13623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ChildOfRef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04C666-7A6A-2D2C-D4B3-85B7E411E16E}"/>
                  </a:ext>
                </a:extLst>
              </p:cNvPr>
              <p:cNvSpPr txBox="1"/>
              <p:nvPr/>
            </p:nvSpPr>
            <p:spPr>
              <a:xfrm>
                <a:off x="4579950" y="3505862"/>
                <a:ext cx="13623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ChildOfRef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82AE755-0D6E-295E-998C-3D238577BBF7}"/>
                  </a:ext>
                </a:extLst>
              </p:cNvPr>
              <p:cNvSpPr txBox="1"/>
              <p:nvPr/>
            </p:nvSpPr>
            <p:spPr>
              <a:xfrm>
                <a:off x="940572" y="3505862"/>
                <a:ext cx="1949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 err="1">
                    <a:solidFill>
                      <a:srgbClr val="3B3B3B"/>
                    </a:solidFill>
                    <a:effectLst/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FollowsFromRef</a:t>
                </a:r>
                <a:endParaRPr lang="en-US" altLang="zh-CN" b="0" dirty="0">
                  <a:solidFill>
                    <a:srgbClr val="3B3B3B"/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2C8D626-6017-8F33-F8E6-A78F36A9E5C5}"/>
                </a:ext>
              </a:extLst>
            </p:cNvPr>
            <p:cNvGrpSpPr/>
            <p:nvPr/>
          </p:nvGrpSpPr>
          <p:grpSpPr>
            <a:xfrm>
              <a:off x="1018756" y="5398066"/>
              <a:ext cx="2000419" cy="789374"/>
              <a:chOff x="1166026" y="5575645"/>
              <a:chExt cx="2000419" cy="789374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814263C8-7869-F78A-037B-8CB74F2BF585}"/>
                  </a:ext>
                </a:extLst>
              </p:cNvPr>
              <p:cNvGrpSpPr/>
              <p:nvPr/>
            </p:nvGrpSpPr>
            <p:grpSpPr>
              <a:xfrm>
                <a:off x="1166026" y="5575645"/>
                <a:ext cx="1514388" cy="604708"/>
                <a:chOff x="948523" y="5760311"/>
                <a:chExt cx="1514388" cy="604708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2036DDA-8744-73B6-9493-6389C5739C06}"/>
                    </a:ext>
                  </a:extLst>
                </p:cNvPr>
                <p:cNvSpPr/>
                <p:nvPr/>
              </p:nvSpPr>
              <p:spPr>
                <a:xfrm>
                  <a:off x="948523" y="5809143"/>
                  <a:ext cx="763326" cy="27166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12A1A99-F64B-F84E-9665-9C6823E6DC8D}"/>
                    </a:ext>
                  </a:extLst>
                </p:cNvPr>
                <p:cNvSpPr txBox="1"/>
                <p:nvPr/>
              </p:nvSpPr>
              <p:spPr>
                <a:xfrm>
                  <a:off x="1764194" y="5760311"/>
                  <a:ext cx="6987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span</a:t>
                  </a:r>
                  <a:endParaRPr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cxnSp>
              <p:nvCxnSpPr>
                <p:cNvPr id="14" name="直接箭头连接符 13">
                  <a:extLst>
                    <a:ext uri="{FF2B5EF4-FFF2-40B4-BE49-F238E27FC236}">
                      <a16:creationId xmlns:a16="http://schemas.microsoft.com/office/drawing/2014/main" id="{C8247C39-5846-72E9-C774-E4A0082B4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523" y="6365019"/>
                  <a:ext cx="76332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F364A66-C6DA-0246-442A-E68365411F56}"/>
                  </a:ext>
                </a:extLst>
              </p:cNvPr>
              <p:cNvSpPr txBox="1"/>
              <p:nvPr/>
            </p:nvSpPr>
            <p:spPr>
              <a:xfrm>
                <a:off x="1981697" y="5995687"/>
                <a:ext cx="1184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reference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6302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9411C-3110-45A1-B735-7ECFB85F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Span</a:t>
            </a:r>
            <a:r>
              <a:rPr lang="zh-CN" altLang="en-US" dirty="0"/>
              <a:t>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8D943-19B8-0968-8CF7-71CE296F5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Finish()</a:t>
            </a:r>
            <a:r>
              <a:rPr lang="zh-CN" altLang="en-US" dirty="0"/>
              <a:t>记录</a:t>
            </a:r>
            <a:r>
              <a:rPr lang="en-US" altLang="zh-CN" dirty="0"/>
              <a:t>span</a:t>
            </a:r>
            <a:r>
              <a:rPr lang="zh-CN" altLang="en-US" dirty="0"/>
              <a:t>的结束时间，释放</a:t>
            </a:r>
            <a:r>
              <a:rPr lang="en-US" altLang="zh-CN" dirty="0"/>
              <a:t>span</a:t>
            </a:r>
            <a:r>
              <a:rPr lang="zh-CN" altLang="en-US" dirty="0"/>
              <a:t>的状态数据</a:t>
            </a:r>
            <a:endParaRPr lang="en-US" altLang="zh-CN" dirty="0"/>
          </a:p>
          <a:p>
            <a:r>
              <a:rPr lang="en-US" altLang="zh-CN" dirty="0"/>
              <a:t>Context()</a:t>
            </a:r>
            <a:r>
              <a:rPr lang="zh-CN" altLang="en-US" dirty="0"/>
              <a:t>返回</a:t>
            </a:r>
            <a:r>
              <a:rPr lang="en-US" altLang="zh-CN" dirty="0"/>
              <a:t>span</a:t>
            </a:r>
            <a:r>
              <a:rPr lang="zh-CN" altLang="en-US" dirty="0"/>
              <a:t>对应的</a:t>
            </a:r>
            <a:r>
              <a:rPr lang="en-US" altLang="zh-CN" dirty="0" err="1"/>
              <a:t>SpanContext</a:t>
            </a:r>
            <a:r>
              <a:rPr lang="zh-CN" altLang="en-US" dirty="0"/>
              <a:t>。调用</a:t>
            </a:r>
            <a:r>
              <a:rPr lang="en-US" altLang="zh-CN" dirty="0"/>
              <a:t>Finish()</a:t>
            </a:r>
            <a:r>
              <a:rPr lang="zh-CN" altLang="en-US" dirty="0"/>
              <a:t>后</a:t>
            </a:r>
            <a:r>
              <a:rPr lang="en-US" altLang="zh-CN" dirty="0"/>
              <a:t>Context()</a:t>
            </a:r>
            <a:r>
              <a:rPr lang="zh-CN" altLang="en-US" dirty="0"/>
              <a:t>的返回值依然有效</a:t>
            </a:r>
            <a:endParaRPr lang="en-US" altLang="zh-CN" dirty="0"/>
          </a:p>
          <a:p>
            <a:r>
              <a:rPr lang="zh-CN" altLang="en-US" dirty="0"/>
              <a:t>每个</a:t>
            </a:r>
            <a:r>
              <a:rPr lang="en-US" altLang="zh-CN" dirty="0"/>
              <a:t>span</a:t>
            </a:r>
            <a:r>
              <a:rPr lang="zh-CN" altLang="en-US" dirty="0"/>
              <a:t>都有一个</a:t>
            </a:r>
            <a:r>
              <a:rPr lang="en-US" altLang="zh-CN" dirty="0" err="1"/>
              <a:t>OperationName</a:t>
            </a:r>
            <a:r>
              <a:rPr lang="zh-CN" altLang="en-US" dirty="0"/>
              <a:t>，</a:t>
            </a:r>
            <a:r>
              <a:rPr lang="en-US" altLang="zh-CN" dirty="0" err="1"/>
              <a:t>SetOperationName</a:t>
            </a:r>
            <a:r>
              <a:rPr lang="en-US" altLang="zh-CN" dirty="0"/>
              <a:t>()</a:t>
            </a:r>
            <a:r>
              <a:rPr lang="zh-CN" altLang="en-US"/>
              <a:t>返回的还是一</a:t>
            </a:r>
            <a:r>
              <a:rPr lang="zh-CN" altLang="en-US" dirty="0"/>
              <a:t>个</a:t>
            </a:r>
            <a:r>
              <a:rPr lang="en-US" altLang="zh-CN" dirty="0"/>
              <a:t>Span</a:t>
            </a:r>
            <a:r>
              <a:rPr lang="zh-CN" altLang="en-US" dirty="0"/>
              <a:t>，便于链式调用</a:t>
            </a:r>
            <a:endParaRPr lang="en-US" altLang="zh-CN" dirty="0"/>
          </a:p>
          <a:p>
            <a:r>
              <a:rPr lang="en-US" altLang="zh-CN" dirty="0"/>
              <a:t>Tag</a:t>
            </a:r>
            <a:r>
              <a:rPr lang="zh-CN" altLang="en-US" dirty="0"/>
              <a:t>、</a:t>
            </a:r>
            <a:r>
              <a:rPr lang="en-US" altLang="zh-CN" dirty="0"/>
              <a:t>Log</a:t>
            </a:r>
            <a:r>
              <a:rPr lang="zh-CN" altLang="en-US" dirty="0"/>
              <a:t>和</a:t>
            </a:r>
            <a:r>
              <a:rPr lang="en-US" altLang="zh-CN" dirty="0" err="1"/>
              <a:t>BaggageItem</a:t>
            </a:r>
            <a:r>
              <a:rPr lang="zh-CN" altLang="en-US" dirty="0"/>
              <a:t>都是</a:t>
            </a:r>
            <a:r>
              <a:rPr lang="en-US" altLang="zh-CN" dirty="0"/>
              <a:t>&lt;</a:t>
            </a:r>
            <a:r>
              <a:rPr lang="en-US" altLang="zh-CN" dirty="0" err="1"/>
              <a:t>k,v</a:t>
            </a:r>
            <a:r>
              <a:rPr lang="en-US" altLang="zh-CN" dirty="0"/>
              <a:t>&gt;</a:t>
            </a:r>
            <a:r>
              <a:rPr lang="zh-CN" altLang="en-US" dirty="0"/>
              <a:t>形式的数据，</a:t>
            </a:r>
            <a:r>
              <a:rPr lang="en-US" altLang="zh-CN" dirty="0"/>
              <a:t>Tag</a:t>
            </a:r>
            <a:r>
              <a:rPr lang="zh-CN" altLang="en-US" dirty="0"/>
              <a:t>主要用于建索引方便查询，</a:t>
            </a:r>
            <a:r>
              <a:rPr lang="en-US" altLang="zh-CN" dirty="0"/>
              <a:t>Log</a:t>
            </a:r>
            <a:r>
              <a:rPr lang="zh-CN" altLang="en-US" dirty="0"/>
              <a:t>主要用于记录事件的发生时间，</a:t>
            </a:r>
            <a:r>
              <a:rPr lang="en-US" altLang="zh-CN" dirty="0"/>
              <a:t> </a:t>
            </a:r>
            <a:r>
              <a:rPr lang="zh-CN" altLang="en-US" dirty="0"/>
              <a:t>而</a:t>
            </a:r>
            <a:r>
              <a:rPr lang="en-US" altLang="zh-CN" dirty="0" err="1"/>
              <a:t>BaggageItem</a:t>
            </a:r>
            <a:r>
              <a:rPr lang="zh-CN" altLang="en-US" dirty="0"/>
              <a:t>里的数据则可以延着</a:t>
            </a:r>
            <a:r>
              <a:rPr lang="en-US" altLang="zh-CN" dirty="0"/>
              <a:t>Span</a:t>
            </a:r>
            <a:r>
              <a:rPr lang="zh-CN" altLang="en-US" dirty="0"/>
              <a:t>的继承链一直往后传递</a:t>
            </a:r>
            <a:endParaRPr lang="en-US" altLang="zh-CN" dirty="0"/>
          </a:p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SpanContext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接口用来遍历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里的</a:t>
            </a:r>
            <a:r>
              <a:rPr lang="en-US" altLang="zh-CN" dirty="0" err="1"/>
              <a:t>BaggageItem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221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FF90A-6139-387C-B9BE-4BBA4717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B69216-6BAE-E07E-CCC7-9AA3F9EA4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记录</a:t>
            </a:r>
            <a:r>
              <a:rPr lang="en-US" altLang="zh-CN" dirty="0"/>
              <a:t>span log</a:t>
            </a:r>
            <a:r>
              <a:rPr lang="zh-CN" altLang="en-US" dirty="0"/>
              <a:t>有两种方式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span.LogFields</a:t>
            </a:r>
            <a:r>
              <a:rPr lang="en-US" altLang="zh-CN" dirty="0"/>
              <a:t>(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log.String</a:t>
            </a:r>
            <a:r>
              <a:rPr lang="en-US" altLang="zh-CN" dirty="0"/>
              <a:t>("event", "soft error"),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log.String</a:t>
            </a:r>
            <a:r>
              <a:rPr lang="en-US" altLang="zh-CN" dirty="0"/>
              <a:t>("type", "cache timeout"),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log.Int</a:t>
            </a:r>
            <a:r>
              <a:rPr lang="en-US" altLang="zh-CN" dirty="0"/>
              <a:t>("</a:t>
            </a:r>
            <a:r>
              <a:rPr lang="en-US" altLang="zh-CN" dirty="0" err="1"/>
              <a:t>waited.millis</a:t>
            </a:r>
            <a:r>
              <a:rPr lang="en-US" altLang="zh-CN" dirty="0"/>
              <a:t>", 1500))</a:t>
            </a:r>
          </a:p>
          <a:p>
            <a:pPr marL="0" indent="0">
              <a:buNone/>
            </a:pPr>
            <a:r>
              <a:rPr lang="en-US" altLang="zh-CN" dirty="0" err="1"/>
              <a:t>span.LogKV</a:t>
            </a:r>
            <a:r>
              <a:rPr lang="en-US" altLang="zh-CN" dirty="0"/>
              <a:t>(</a:t>
            </a:r>
          </a:p>
          <a:p>
            <a:pPr marL="0" indent="0">
              <a:buNone/>
            </a:pPr>
            <a:r>
              <a:rPr lang="en-US" altLang="zh-CN" dirty="0"/>
              <a:t>	"event", "soft error",</a:t>
            </a:r>
          </a:p>
          <a:p>
            <a:pPr marL="0" indent="0">
              <a:buNone/>
            </a:pPr>
            <a:r>
              <a:rPr lang="en-US" altLang="zh-CN" dirty="0"/>
              <a:t>	"type", "cache timeout",</a:t>
            </a:r>
          </a:p>
          <a:p>
            <a:pPr marL="0" indent="0">
              <a:buNone/>
            </a:pPr>
            <a:r>
              <a:rPr lang="en-US" altLang="zh-CN" dirty="0"/>
              <a:t>	"</a:t>
            </a:r>
            <a:r>
              <a:rPr lang="en-US" altLang="zh-CN" dirty="0" err="1"/>
              <a:t>waited.millis</a:t>
            </a:r>
            <a:r>
              <a:rPr lang="en-US" altLang="zh-CN" dirty="0"/>
              <a:t>", 1500)</a:t>
            </a:r>
          </a:p>
          <a:p>
            <a:r>
              <a:rPr lang="en-US" altLang="zh-CN" dirty="0" err="1"/>
              <a:t>LogKV</a:t>
            </a:r>
            <a:r>
              <a:rPr lang="zh-CN" altLang="en-US" dirty="0"/>
              <a:t>的参数必须是偶数个，编码更简单，但效率和类型安全性更差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045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D0BC0-3FE1-E881-154B-87F27FE1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Tracer</a:t>
            </a:r>
            <a:r>
              <a:rPr lang="zh-CN" altLang="en-US" dirty="0"/>
              <a:t>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A33A9-A6BC-1945-F6BD-44CFAA2D9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Tracer</a:t>
            </a:r>
            <a:r>
              <a:rPr lang="zh-CN" altLang="en-US" dirty="0"/>
              <a:t>用来创建</a:t>
            </a:r>
            <a:r>
              <a:rPr lang="en-US" altLang="zh-CN" dirty="0"/>
              <a:t>Span</a:t>
            </a:r>
            <a:r>
              <a:rPr lang="zh-CN" altLang="en-US" dirty="0"/>
              <a:t>和传递</a:t>
            </a:r>
            <a:r>
              <a:rPr lang="en-US" altLang="zh-CN" dirty="0" err="1"/>
              <a:t>SpanContext</a:t>
            </a:r>
            <a:r>
              <a:rPr lang="en-US" altLang="zh-CN" dirty="0"/>
              <a:t>(</a:t>
            </a:r>
            <a:r>
              <a:rPr lang="zh-CN" altLang="en-US" dirty="0"/>
              <a:t>主要是传递</a:t>
            </a:r>
            <a:r>
              <a:rPr lang="en-US" altLang="zh-CN" dirty="0" err="1"/>
              <a:t>BaggageItem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sp</a:t>
            </a:r>
            <a:r>
              <a:rPr lang="en-US" altLang="zh-CN" dirty="0"/>
              <a:t> := </a:t>
            </a:r>
            <a:r>
              <a:rPr lang="en-US" altLang="zh-CN" dirty="0" err="1"/>
              <a:t>tracer.StartSpan</a:t>
            </a:r>
            <a:r>
              <a:rPr lang="en-US" altLang="zh-CN" dirty="0"/>
              <a:t>(</a:t>
            </a:r>
          </a:p>
          <a:p>
            <a:pPr marL="0" indent="0">
              <a:buNone/>
            </a:pPr>
            <a:r>
              <a:rPr lang="en-US" altLang="zh-CN" dirty="0"/>
              <a:t>	"</a:t>
            </a:r>
            <a:r>
              <a:rPr lang="en-US" altLang="zh-CN" dirty="0" err="1"/>
              <a:t>GetFeed</a:t>
            </a:r>
            <a:r>
              <a:rPr lang="en-US" altLang="zh-CN" dirty="0"/>
              <a:t>",   //</a:t>
            </a:r>
            <a:r>
              <a:rPr lang="en-US" altLang="zh-CN" dirty="0" err="1"/>
              <a:t>OperationName</a:t>
            </a:r>
            <a:r>
              <a:rPr lang="zh-CN" altLang="en-US" dirty="0"/>
              <a:t>是必须指定的参数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err="1"/>
              <a:t>opentracing.ChildOf</a:t>
            </a:r>
            <a:r>
              <a:rPr lang="en-US" altLang="zh-CN" dirty="0"/>
              <a:t>(</a:t>
            </a:r>
            <a:r>
              <a:rPr lang="en-US" altLang="zh-CN" dirty="0" err="1"/>
              <a:t>parentSpan.Context</a:t>
            </a:r>
            <a:r>
              <a:rPr lang="en-US" altLang="zh-CN" dirty="0"/>
              <a:t>()),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opentracing.Tag</a:t>
            </a:r>
            <a:r>
              <a:rPr lang="en-US" altLang="zh-CN" dirty="0"/>
              <a:t>{"</a:t>
            </a:r>
            <a:r>
              <a:rPr lang="en-US" altLang="zh-CN" dirty="0" err="1"/>
              <a:t>user_agent</a:t>
            </a:r>
            <a:r>
              <a:rPr lang="en-US" altLang="zh-CN" dirty="0"/>
              <a:t>", </a:t>
            </a:r>
            <a:r>
              <a:rPr lang="en-US" altLang="zh-CN" dirty="0" err="1"/>
              <a:t>loggedReq.UserAgent</a:t>
            </a:r>
            <a:r>
              <a:rPr lang="en-US" altLang="zh-CN" dirty="0"/>
              <a:t>},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opentracing.StartTime</a:t>
            </a:r>
            <a:r>
              <a:rPr lang="en-US" altLang="zh-CN" dirty="0"/>
              <a:t>(</a:t>
            </a:r>
            <a:r>
              <a:rPr lang="en-US" altLang="zh-CN" dirty="0" err="1"/>
              <a:t>loggedReq.Timestamp</a:t>
            </a:r>
            <a:r>
              <a:rPr lang="en-US" altLang="zh-CN" dirty="0"/>
              <a:t>),</a:t>
            </a:r>
          </a:p>
          <a:p>
            <a:pPr marL="0" indent="0">
              <a:buNone/>
            </a:pPr>
            <a:r>
              <a:rPr lang="en-US" altLang="zh-CN" dirty="0"/>
              <a:t>)</a:t>
            </a:r>
          </a:p>
          <a:p>
            <a:r>
              <a:rPr lang="zh-CN" altLang="en-US" dirty="0"/>
              <a:t>在跨进程传递追踪信息时需要执行</a:t>
            </a:r>
            <a:r>
              <a:rPr lang="en-US" altLang="zh-CN" dirty="0"/>
              <a:t>Inject</a:t>
            </a:r>
            <a:r>
              <a:rPr lang="zh-CN" altLang="en-US" dirty="0"/>
              <a:t>和</a:t>
            </a:r>
            <a:r>
              <a:rPr lang="en-US" altLang="zh-CN"/>
              <a:t>Extract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19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416DB-D47E-5200-C8DF-119B1B53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Tracer</a:t>
            </a:r>
            <a:r>
              <a:rPr lang="zh-CN" altLang="en-US" dirty="0"/>
              <a:t>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C0E59-AC54-B242-959D-1765DE6E8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Inject(</a:t>
            </a:r>
            <a:r>
              <a:rPr lang="en-US" altLang="zh-CN" sz="1400" dirty="0" err="1"/>
              <a:t>sm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SpanContext</a:t>
            </a:r>
            <a:r>
              <a:rPr lang="en-US" altLang="zh-CN" sz="1400" dirty="0"/>
              <a:t>, format interface{}, carrier interface{}) error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Extract(format interface{}, carrier interface{}) (</a:t>
            </a:r>
            <a:r>
              <a:rPr lang="en-US" altLang="zh-CN" sz="1400" dirty="0" err="1"/>
              <a:t>SpanContext</a:t>
            </a:r>
            <a:r>
              <a:rPr lang="en-US" altLang="zh-CN" sz="1400" dirty="0"/>
              <a:t>, error)</a:t>
            </a:r>
          </a:p>
          <a:p>
            <a:pPr>
              <a:lnSpc>
                <a:spcPct val="120000"/>
              </a:lnSpc>
            </a:pPr>
            <a:r>
              <a:rPr lang="en-US" altLang="zh-CN" sz="1400" dirty="0"/>
              <a:t>Inject</a:t>
            </a:r>
            <a:r>
              <a:rPr lang="zh-CN" altLang="en-US" sz="1400" dirty="0"/>
              <a:t>把</a:t>
            </a:r>
            <a:r>
              <a:rPr lang="en-US" altLang="zh-CN" sz="1400" dirty="0" err="1"/>
              <a:t>SpanContext</a:t>
            </a:r>
            <a:r>
              <a:rPr lang="zh-CN" altLang="en-US" sz="1400" dirty="0"/>
              <a:t>注入到</a:t>
            </a:r>
            <a:r>
              <a:rPr lang="en-US" altLang="zh-CN" sz="1400" dirty="0"/>
              <a:t>Carrier</a:t>
            </a:r>
            <a:r>
              <a:rPr lang="zh-CN" altLang="en-US" sz="1400" dirty="0"/>
              <a:t>里，以便后续传递</a:t>
            </a:r>
            <a:r>
              <a:rPr lang="en-US" altLang="zh-CN" sz="1400" dirty="0" err="1"/>
              <a:t>SpanContext</a:t>
            </a:r>
            <a:r>
              <a:rPr lang="zh-CN" altLang="en-US" sz="1400" dirty="0"/>
              <a:t>。具体而言，在跨进程传递</a:t>
            </a:r>
            <a:r>
              <a:rPr lang="en-US" altLang="zh-CN" sz="1400" dirty="0" err="1"/>
              <a:t>SpanContext</a:t>
            </a:r>
            <a:r>
              <a:rPr lang="zh-CN" altLang="en-US" sz="1400" dirty="0"/>
              <a:t>时需要先将</a:t>
            </a:r>
            <a:r>
              <a:rPr lang="en-US" altLang="zh-CN" sz="1400" dirty="0" err="1"/>
              <a:t>SpanContext</a:t>
            </a:r>
            <a:r>
              <a:rPr lang="zh-CN" altLang="en-US" sz="1400" dirty="0"/>
              <a:t>序列化，</a:t>
            </a:r>
            <a:r>
              <a:rPr lang="en-US" altLang="zh-CN" sz="1400" dirty="0"/>
              <a:t>Inject</a:t>
            </a:r>
            <a:r>
              <a:rPr lang="zh-CN" altLang="en-US" sz="1400" dirty="0"/>
              <a:t>要解决的核心问题就是如何序列化</a:t>
            </a:r>
            <a:endParaRPr lang="en-US" altLang="zh-CN" sz="1400" dirty="0"/>
          </a:p>
          <a:p>
            <a:pPr>
              <a:lnSpc>
                <a:spcPct val="120000"/>
              </a:lnSpc>
            </a:pPr>
            <a:r>
              <a:rPr lang="en-US" altLang="zh-CN" sz="1400" dirty="0"/>
              <a:t>Extract</a:t>
            </a:r>
            <a:r>
              <a:rPr lang="zh-CN" altLang="en-US" sz="1400" dirty="0"/>
              <a:t>跟</a:t>
            </a:r>
            <a:r>
              <a:rPr lang="en-US" altLang="zh-CN" sz="1400" dirty="0"/>
              <a:t>Inject</a:t>
            </a:r>
            <a:r>
              <a:rPr lang="zh-CN" altLang="en-US" sz="1400" dirty="0"/>
              <a:t>相反，它负责从</a:t>
            </a:r>
            <a:r>
              <a:rPr lang="en-US" altLang="zh-CN" sz="1400" dirty="0"/>
              <a:t>Carrier</a:t>
            </a:r>
            <a:r>
              <a:rPr lang="zh-CN" altLang="en-US" sz="1400" dirty="0"/>
              <a:t>里反序列化出</a:t>
            </a:r>
            <a:r>
              <a:rPr lang="en-US" altLang="zh-CN" sz="1400" dirty="0" err="1"/>
              <a:t>SpanContext</a:t>
            </a:r>
            <a:endParaRPr lang="en-US" altLang="zh-CN" sz="1400" dirty="0"/>
          </a:p>
          <a:p>
            <a:pPr>
              <a:lnSpc>
                <a:spcPct val="120000"/>
              </a:lnSpc>
            </a:pPr>
            <a:r>
              <a:rPr lang="en-US" altLang="zh-CN" sz="1400" dirty="0" err="1"/>
              <a:t>OpenTracing</a:t>
            </a:r>
            <a:r>
              <a:rPr lang="zh-CN" altLang="en-US" sz="1400" dirty="0"/>
              <a:t>内置了</a:t>
            </a:r>
            <a:r>
              <a:rPr lang="en-US" altLang="zh-CN" sz="1400" dirty="0"/>
              <a:t>3</a:t>
            </a:r>
            <a:r>
              <a:rPr lang="zh-CN" altLang="en-US" sz="1400" dirty="0"/>
              <a:t>种</a:t>
            </a:r>
            <a:r>
              <a:rPr lang="en-US" altLang="zh-CN" sz="1400" dirty="0"/>
              <a:t>format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/>
              <a:t>Binary</a:t>
            </a:r>
            <a:r>
              <a:rPr lang="zh-CN" altLang="en-US" sz="1400" dirty="0"/>
              <a:t>。</a:t>
            </a:r>
            <a:r>
              <a:rPr lang="en-US" altLang="zh-CN" sz="1400" dirty="0" err="1"/>
              <a:t>SpanContext</a:t>
            </a:r>
            <a:r>
              <a:rPr lang="zh-CN" altLang="en-US" sz="1400" dirty="0"/>
              <a:t>是一个不透明的二进制数据，</a:t>
            </a:r>
            <a:r>
              <a:rPr lang="en-US" altLang="zh-CN" sz="1400" dirty="0"/>
              <a:t>Inject</a:t>
            </a:r>
            <a:r>
              <a:rPr lang="zh-CN" altLang="en-US" sz="1400" dirty="0"/>
              <a:t>时使用</a:t>
            </a:r>
            <a:r>
              <a:rPr lang="en-US" altLang="zh-CN" sz="1400" dirty="0"/>
              <a:t>Carrier</a:t>
            </a:r>
            <a:r>
              <a:rPr lang="zh-CN" altLang="en-US" sz="1400" dirty="0"/>
              <a:t>必须是一种</a:t>
            </a:r>
            <a:r>
              <a:rPr lang="en-US" altLang="zh-CN" sz="1400" dirty="0" err="1"/>
              <a:t>io.Writer</a:t>
            </a:r>
            <a:r>
              <a:rPr lang="en-US" altLang="zh-CN" sz="1400" dirty="0"/>
              <a:t>(</a:t>
            </a:r>
            <a:r>
              <a:rPr lang="zh-CN" altLang="en-US" sz="1400" dirty="0"/>
              <a:t>接口</a:t>
            </a:r>
            <a:r>
              <a:rPr lang="en-US" altLang="zh-CN" sz="1400" dirty="0"/>
              <a:t>)</a:t>
            </a:r>
            <a:r>
              <a:rPr lang="zh-CN" altLang="en-US" sz="1400" dirty="0"/>
              <a:t>，</a:t>
            </a:r>
            <a:r>
              <a:rPr lang="en-US" altLang="zh-CN" sz="1400" dirty="0"/>
              <a:t>Extract</a:t>
            </a:r>
            <a:r>
              <a:rPr lang="zh-CN" altLang="en-US" sz="1400" dirty="0"/>
              <a:t>时使用</a:t>
            </a:r>
            <a:r>
              <a:rPr lang="en-US" altLang="zh-CN" sz="1400" dirty="0"/>
              <a:t>Carrier</a:t>
            </a:r>
            <a:r>
              <a:rPr lang="zh-CN" altLang="en-US" sz="1400" dirty="0"/>
              <a:t>必须是一种</a:t>
            </a:r>
            <a:r>
              <a:rPr lang="en-US" altLang="zh-CN" sz="1400" dirty="0" err="1"/>
              <a:t>io.Reader</a:t>
            </a:r>
            <a:r>
              <a:rPr lang="en-US" altLang="zh-CN" sz="1400" dirty="0"/>
              <a:t>(</a:t>
            </a:r>
            <a:r>
              <a:rPr lang="zh-CN" altLang="en-US" sz="1400" dirty="0"/>
              <a:t>接口</a:t>
            </a:r>
            <a:r>
              <a:rPr lang="en-US" altLang="zh-CN" sz="14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/>
              <a:t>TextMap</a:t>
            </a:r>
            <a:r>
              <a:rPr lang="zh-CN" altLang="en-US" sz="1400" dirty="0"/>
              <a:t>。以</a:t>
            </a:r>
            <a:r>
              <a:rPr lang="en-US" altLang="zh-CN" sz="1400" dirty="0"/>
              <a:t>&lt;</a:t>
            </a:r>
            <a:r>
              <a:rPr lang="en-US" altLang="zh-CN" sz="1400" dirty="0" err="1"/>
              <a:t>k,v</a:t>
            </a:r>
            <a:r>
              <a:rPr lang="en-US" altLang="zh-CN" sz="1400" dirty="0"/>
              <a:t>&gt;</a:t>
            </a:r>
            <a:r>
              <a:rPr lang="zh-CN" altLang="en-US" sz="1400" dirty="0"/>
              <a:t>形式序列化数据，</a:t>
            </a:r>
            <a:r>
              <a:rPr lang="en-US" altLang="zh-CN" sz="1400" dirty="0"/>
              <a:t>k</a:t>
            </a:r>
            <a:r>
              <a:rPr lang="zh-CN" altLang="en-US" sz="1400" dirty="0"/>
              <a:t>和</a:t>
            </a:r>
            <a:r>
              <a:rPr lang="en-US" altLang="zh-CN" sz="1400" dirty="0"/>
              <a:t>v</a:t>
            </a:r>
            <a:r>
              <a:rPr lang="zh-CN" altLang="en-US" sz="1400" dirty="0"/>
              <a:t>可以是任意字符串，</a:t>
            </a:r>
            <a:r>
              <a:rPr lang="en-US" altLang="zh-CN" sz="1400" dirty="0"/>
              <a:t> Inject</a:t>
            </a:r>
            <a:r>
              <a:rPr lang="zh-CN" altLang="en-US" sz="1400" dirty="0"/>
              <a:t>时使用</a:t>
            </a:r>
            <a:r>
              <a:rPr lang="en-US" altLang="zh-CN" sz="1400" dirty="0"/>
              <a:t>Carrier</a:t>
            </a:r>
            <a:r>
              <a:rPr lang="zh-CN" altLang="en-US" sz="1400" dirty="0"/>
              <a:t>必须是一种</a:t>
            </a:r>
            <a:r>
              <a:rPr lang="en-US" altLang="zh-CN" sz="1400" dirty="0" err="1"/>
              <a:t>TextMapWriter</a:t>
            </a:r>
            <a:r>
              <a:rPr lang="en-US" altLang="zh-CN" sz="1400" dirty="0"/>
              <a:t>(</a:t>
            </a:r>
            <a:r>
              <a:rPr lang="zh-CN" altLang="en-US" sz="1400" dirty="0"/>
              <a:t>接口</a:t>
            </a:r>
            <a:r>
              <a:rPr lang="en-US" altLang="zh-CN" sz="1400" dirty="0"/>
              <a:t>)</a:t>
            </a:r>
            <a:r>
              <a:rPr lang="zh-CN" altLang="en-US" sz="1400" dirty="0"/>
              <a:t>，</a:t>
            </a:r>
            <a:r>
              <a:rPr lang="en-US" altLang="zh-CN" sz="1400" dirty="0"/>
              <a:t>Extract</a:t>
            </a:r>
            <a:r>
              <a:rPr lang="zh-CN" altLang="en-US" sz="1400" dirty="0"/>
              <a:t>时使用</a:t>
            </a:r>
            <a:r>
              <a:rPr lang="en-US" altLang="zh-CN" sz="1400" dirty="0"/>
              <a:t>Carrier</a:t>
            </a:r>
            <a:r>
              <a:rPr lang="zh-CN" altLang="en-US" sz="1400" dirty="0"/>
              <a:t>必须是一种</a:t>
            </a:r>
            <a:r>
              <a:rPr lang="en-US" altLang="zh-CN" sz="1400" dirty="0" err="1"/>
              <a:t>TextMapReader</a:t>
            </a:r>
            <a:r>
              <a:rPr lang="en-US" altLang="zh-CN" sz="1400" dirty="0"/>
              <a:t> (</a:t>
            </a:r>
            <a:r>
              <a:rPr lang="zh-CN" altLang="en-US" sz="1400" dirty="0"/>
              <a:t>接口</a:t>
            </a:r>
            <a:r>
              <a:rPr lang="en-US" altLang="zh-CN" sz="14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 err="1"/>
              <a:t>HTTPHeaders</a:t>
            </a:r>
            <a:r>
              <a:rPr lang="zh-CN" altLang="en-US" sz="1400" dirty="0"/>
              <a:t>。以</a:t>
            </a:r>
            <a:r>
              <a:rPr lang="en-US" altLang="zh-CN" sz="1400" dirty="0"/>
              <a:t>&lt;</a:t>
            </a:r>
            <a:r>
              <a:rPr lang="en-US" altLang="zh-CN" sz="1400" dirty="0" err="1"/>
              <a:t>k,v</a:t>
            </a:r>
            <a:r>
              <a:rPr lang="en-US" altLang="zh-CN" sz="1400" dirty="0"/>
              <a:t>&gt;</a:t>
            </a:r>
            <a:r>
              <a:rPr lang="zh-CN" altLang="en-US" sz="1400" dirty="0"/>
              <a:t>形式序列化数据，但</a:t>
            </a:r>
            <a:r>
              <a:rPr lang="en-US" altLang="zh-CN" sz="1400" dirty="0"/>
              <a:t>k</a:t>
            </a:r>
            <a:r>
              <a:rPr lang="zh-CN" altLang="en-US" sz="1400" dirty="0"/>
              <a:t>和</a:t>
            </a:r>
            <a:r>
              <a:rPr lang="en-US" altLang="zh-CN" sz="1400" dirty="0"/>
              <a:t>v</a:t>
            </a:r>
            <a:r>
              <a:rPr lang="zh-CN" altLang="en-US" sz="1400" dirty="0"/>
              <a:t>必须是合法的</a:t>
            </a:r>
            <a:r>
              <a:rPr lang="en-US" altLang="zh-CN" sz="1400" dirty="0"/>
              <a:t>http header</a:t>
            </a:r>
            <a:r>
              <a:rPr lang="zh-CN" altLang="en-US" sz="1400" dirty="0"/>
              <a:t>，比如只能包含英文、必须经过</a:t>
            </a:r>
            <a:r>
              <a:rPr lang="en-US" altLang="zh-CN" sz="1400" dirty="0"/>
              <a:t>URL</a:t>
            </a:r>
            <a:r>
              <a:rPr lang="zh-CN" altLang="en-US" sz="1400" dirty="0"/>
              <a:t>转义等 ，</a:t>
            </a:r>
            <a:r>
              <a:rPr lang="en-US" altLang="zh-CN" sz="1400" dirty="0"/>
              <a:t> Inject</a:t>
            </a:r>
            <a:r>
              <a:rPr lang="zh-CN" altLang="en-US" sz="1400" dirty="0"/>
              <a:t>时使用</a:t>
            </a:r>
            <a:r>
              <a:rPr lang="en-US" altLang="zh-CN" sz="1400" dirty="0"/>
              <a:t>Carrier</a:t>
            </a:r>
            <a:r>
              <a:rPr lang="zh-CN" altLang="en-US" sz="1400" dirty="0"/>
              <a:t>必须是一种</a:t>
            </a:r>
            <a:r>
              <a:rPr lang="en-US" altLang="zh-CN" sz="1400" dirty="0" err="1"/>
              <a:t>TextMapWriter</a:t>
            </a:r>
            <a:r>
              <a:rPr lang="en-US" altLang="zh-CN" sz="1400" dirty="0"/>
              <a:t>(</a:t>
            </a:r>
            <a:r>
              <a:rPr lang="zh-CN" altLang="en-US" sz="1400" dirty="0"/>
              <a:t>接口</a:t>
            </a:r>
            <a:r>
              <a:rPr lang="en-US" altLang="zh-CN" sz="1400" dirty="0"/>
              <a:t>)</a:t>
            </a:r>
            <a:r>
              <a:rPr lang="zh-CN" altLang="en-US" sz="1400" dirty="0"/>
              <a:t>，</a:t>
            </a:r>
            <a:r>
              <a:rPr lang="en-US" altLang="zh-CN" sz="1400" dirty="0"/>
              <a:t>Extract</a:t>
            </a:r>
            <a:r>
              <a:rPr lang="zh-CN" altLang="en-US" sz="1400" dirty="0"/>
              <a:t>时使用</a:t>
            </a:r>
            <a:r>
              <a:rPr lang="en-US" altLang="zh-CN" sz="1400" dirty="0"/>
              <a:t>Carrier</a:t>
            </a:r>
            <a:r>
              <a:rPr lang="zh-CN" altLang="en-US" sz="1400" dirty="0"/>
              <a:t>必须是一种</a:t>
            </a:r>
            <a:r>
              <a:rPr lang="en-US" altLang="zh-CN" sz="1400" dirty="0" err="1"/>
              <a:t>TextMapReader</a:t>
            </a:r>
            <a:r>
              <a:rPr lang="en-US" altLang="zh-CN" sz="1400" dirty="0"/>
              <a:t> (</a:t>
            </a:r>
            <a:r>
              <a:rPr lang="zh-CN" altLang="en-US" sz="1400" dirty="0"/>
              <a:t>接口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 err="1"/>
              <a:t>OpenTracing</a:t>
            </a:r>
            <a:r>
              <a:rPr lang="zh-CN" altLang="en-US" sz="1400" dirty="0"/>
              <a:t>里内置的</a:t>
            </a:r>
            <a:r>
              <a:rPr lang="en-US" altLang="zh-CN" sz="1400" b="0" dirty="0" err="1">
                <a:effectLst/>
              </a:rPr>
              <a:t>TextMapCarrier</a:t>
            </a:r>
            <a:r>
              <a:rPr lang="zh-CN" altLang="en-US" sz="1400" b="0" dirty="0">
                <a:effectLst/>
              </a:rPr>
              <a:t>和</a:t>
            </a:r>
            <a:r>
              <a:rPr lang="en-US" altLang="zh-CN" sz="1400" b="0" dirty="0" err="1">
                <a:effectLst/>
              </a:rPr>
              <a:t>HTTPHeadersCarrier</a:t>
            </a:r>
            <a:r>
              <a:rPr lang="zh-CN" altLang="en-US" sz="1400" dirty="0"/>
              <a:t>这两个类同时实现了</a:t>
            </a:r>
            <a:r>
              <a:rPr lang="en-US" altLang="zh-CN" sz="1400" dirty="0" err="1"/>
              <a:t>TextMapWriter</a:t>
            </a:r>
            <a:r>
              <a:rPr lang="zh-CN" altLang="en-US" sz="1400" dirty="0"/>
              <a:t>接口和</a:t>
            </a:r>
            <a:r>
              <a:rPr lang="en-US" altLang="zh-CN" sz="1400" dirty="0" err="1"/>
              <a:t>TextMapReader</a:t>
            </a:r>
            <a:r>
              <a:rPr lang="en-US" altLang="zh-CN" sz="1400" dirty="0"/>
              <a:t> </a:t>
            </a:r>
            <a:r>
              <a:rPr lang="zh-CN" altLang="en-US" sz="1400" dirty="0"/>
              <a:t>接口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323242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3FD32-54C4-32A7-C52A-5A3FB9DC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23B063-C08A-0087-D464-583E45D93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36" y="1690688"/>
            <a:ext cx="8315528" cy="45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64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8D663-B6CF-C217-6636-67AF7AA5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jaeger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C9C4E-C689-77A4-220B-A0034116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921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jaeger</a:t>
            </a:r>
            <a:r>
              <a:rPr lang="zh-CN" altLang="en-US" dirty="0"/>
              <a:t>是</a:t>
            </a:r>
            <a:r>
              <a:rPr lang="en-US" altLang="zh-CN" dirty="0" err="1"/>
              <a:t>OpenTracing</a:t>
            </a:r>
            <a:r>
              <a:rPr lang="zh-CN" altLang="en-US" dirty="0"/>
              <a:t>的一个具体实现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到</a:t>
            </a:r>
            <a:r>
              <a:rPr lang="en-US" altLang="zh-CN" dirty="0">
                <a:hlinkClick r:id="rId2"/>
              </a:rPr>
              <a:t>https://www.jaegertracing.io/download/</a:t>
            </a:r>
            <a:r>
              <a:rPr lang="zh-CN" altLang="en-US" dirty="0"/>
              <a:t>下载</a:t>
            </a:r>
            <a:r>
              <a:rPr lang="en-US" altLang="zh-CN" dirty="0"/>
              <a:t>windows</a:t>
            </a:r>
            <a:r>
              <a:rPr lang="zh-CN" altLang="en-US" dirty="0"/>
              <a:t>版本的</a:t>
            </a:r>
            <a:r>
              <a:rPr lang="en-US" altLang="zh-CN" dirty="0"/>
              <a:t>jaeger</a:t>
            </a:r>
            <a:r>
              <a:rPr lang="zh-CN" altLang="en-US" dirty="0"/>
              <a:t>，解压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Jaeger</a:t>
            </a:r>
            <a:r>
              <a:rPr lang="zh-CN" altLang="en-US" dirty="0"/>
              <a:t>包含很多组件：</a:t>
            </a:r>
            <a:r>
              <a:rPr lang="en-US" altLang="zh-CN" dirty="0" err="1"/>
              <a:t>agent,client,collector</a:t>
            </a:r>
            <a:r>
              <a:rPr lang="zh-CN" altLang="en-US" dirty="0"/>
              <a:t>等等，这里用单机版进行教学演示，所以只需要运行</a:t>
            </a:r>
            <a:r>
              <a:rPr lang="en-US" altLang="zh-CN" dirty="0"/>
              <a:t>jaeger-all-in-one</a:t>
            </a:r>
            <a:r>
              <a:rPr lang="zh-CN" altLang="en-US" dirty="0"/>
              <a:t>。以管理员身份打开终端，运行</a:t>
            </a:r>
            <a:r>
              <a:rPr lang="en-US" altLang="zh-CN" dirty="0"/>
              <a:t>.\jaeger-all-in-one.exe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浏览器访问</a:t>
            </a:r>
            <a:r>
              <a:rPr lang="en-US" altLang="zh-CN" dirty="0">
                <a:hlinkClick r:id="rId3"/>
              </a:rPr>
              <a:t>http://127.0.0.1:16686/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把需要追踪的过程放在</a:t>
            </a:r>
            <a:r>
              <a:rPr lang="en-US" altLang="zh-CN" dirty="0"/>
              <a:t>span</a:t>
            </a:r>
            <a:r>
              <a:rPr lang="zh-CN" altLang="en-US" dirty="0"/>
              <a:t>里，调用</a:t>
            </a:r>
            <a:r>
              <a:rPr lang="en-US" altLang="zh-CN" dirty="0" err="1"/>
              <a:t>span.Finish</a:t>
            </a:r>
            <a:r>
              <a:rPr lang="en-US" altLang="zh-CN" dirty="0"/>
              <a:t>()</a:t>
            </a:r>
            <a:r>
              <a:rPr lang="zh-CN" altLang="en-US" dirty="0"/>
              <a:t>把</a:t>
            </a:r>
            <a:r>
              <a:rPr lang="en-US" altLang="zh-CN" dirty="0"/>
              <a:t>span</a:t>
            </a:r>
            <a:r>
              <a:rPr lang="zh-CN" altLang="en-US" dirty="0"/>
              <a:t>的数据写入到</a:t>
            </a:r>
            <a:r>
              <a:rPr lang="en-US" altLang="zh-CN" dirty="0"/>
              <a:t>jaeger</a:t>
            </a:r>
            <a:r>
              <a:rPr lang="zh-CN" altLang="en-US" dirty="0"/>
              <a:t>数据库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9D344F0-2681-27EC-5D33-4C08BCB7411E}"/>
              </a:ext>
            </a:extLst>
          </p:cNvPr>
          <p:cNvGrpSpPr/>
          <p:nvPr/>
        </p:nvGrpSpPr>
        <p:grpSpPr>
          <a:xfrm>
            <a:off x="953494" y="5227982"/>
            <a:ext cx="10055196" cy="1097652"/>
            <a:chOff x="1068402" y="5214248"/>
            <a:chExt cx="10055196" cy="109765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755E45-883B-474C-85F2-5E6EE26F5A41}"/>
                </a:ext>
              </a:extLst>
            </p:cNvPr>
            <p:cNvSpPr/>
            <p:nvPr/>
          </p:nvSpPr>
          <p:spPr>
            <a:xfrm>
              <a:off x="1068402" y="5214248"/>
              <a:ext cx="7931427" cy="33195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span1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918357-3294-C9A7-E61B-A2292D36BA1E}"/>
                </a:ext>
              </a:extLst>
            </p:cNvPr>
            <p:cNvSpPr/>
            <p:nvPr/>
          </p:nvSpPr>
          <p:spPr>
            <a:xfrm>
              <a:off x="1540879" y="5597098"/>
              <a:ext cx="3578437" cy="33195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span2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2BAEB1-AB44-062C-C2A9-C599F599E652}"/>
                </a:ext>
              </a:extLst>
            </p:cNvPr>
            <p:cNvSpPr/>
            <p:nvPr/>
          </p:nvSpPr>
          <p:spPr>
            <a:xfrm>
              <a:off x="5615030" y="5597098"/>
              <a:ext cx="1958514" cy="331951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span3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4EFB60-13DF-872C-D58C-A4EBE33A5970}"/>
                </a:ext>
              </a:extLst>
            </p:cNvPr>
            <p:cNvSpPr/>
            <p:nvPr/>
          </p:nvSpPr>
          <p:spPr>
            <a:xfrm>
              <a:off x="2906306" y="5979949"/>
              <a:ext cx="702631" cy="33195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span5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088EF56-967D-443D-ADBC-F7EB73FC01E1}"/>
                </a:ext>
              </a:extLst>
            </p:cNvPr>
            <p:cNvSpPr/>
            <p:nvPr/>
          </p:nvSpPr>
          <p:spPr>
            <a:xfrm>
              <a:off x="3803681" y="5979949"/>
              <a:ext cx="702631" cy="331951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span6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D75FAC-1F63-ACD4-725D-CC2C27CCB9D2}"/>
                </a:ext>
              </a:extLst>
            </p:cNvPr>
            <p:cNvSpPr/>
            <p:nvPr/>
          </p:nvSpPr>
          <p:spPr>
            <a:xfrm>
              <a:off x="2008931" y="5979948"/>
              <a:ext cx="702631" cy="33195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span4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2D7342-0DB5-34C3-766F-93F177828A4A}"/>
                </a:ext>
              </a:extLst>
            </p:cNvPr>
            <p:cNvSpPr/>
            <p:nvPr/>
          </p:nvSpPr>
          <p:spPr>
            <a:xfrm>
              <a:off x="6292487" y="5979948"/>
              <a:ext cx="702631" cy="33195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span7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C9E0E3C-EFF1-AE30-9A61-BD123A5A52BA}"/>
                </a:ext>
              </a:extLst>
            </p:cNvPr>
            <p:cNvSpPr/>
            <p:nvPr/>
          </p:nvSpPr>
          <p:spPr>
            <a:xfrm>
              <a:off x="9262489" y="5214248"/>
              <a:ext cx="1861109" cy="33195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span8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3564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103080E5-A1DD-112C-CF2C-6049EEC98874}"/>
              </a:ext>
            </a:extLst>
          </p:cNvPr>
          <p:cNvGrpSpPr/>
          <p:nvPr/>
        </p:nvGrpSpPr>
        <p:grpSpPr>
          <a:xfrm>
            <a:off x="2536466" y="270170"/>
            <a:ext cx="8177841" cy="6009833"/>
            <a:chOff x="1701579" y="301975"/>
            <a:chExt cx="8177841" cy="6009833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ADC06F0-4D35-DCA4-9A1F-46E963CB5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409" y="301975"/>
              <a:ext cx="8150011" cy="6009833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77F9676-E692-349B-8F26-795654A5D68D}"/>
                </a:ext>
              </a:extLst>
            </p:cNvPr>
            <p:cNvSpPr txBox="1"/>
            <p:nvPr/>
          </p:nvSpPr>
          <p:spPr>
            <a:xfrm>
              <a:off x="1797998" y="815613"/>
              <a:ext cx="1594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jaeger service name</a:t>
              </a:r>
              <a:endParaRPr lang="zh-CN" altLang="en-US" sz="1200" dirty="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89C0E05-A7D2-7E5C-318E-E615691C4B21}"/>
                </a:ext>
              </a:extLst>
            </p:cNvPr>
            <p:cNvSpPr/>
            <p:nvPr/>
          </p:nvSpPr>
          <p:spPr>
            <a:xfrm>
              <a:off x="2174682" y="580445"/>
              <a:ext cx="747422" cy="1948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1F56FBB-F124-A9D6-694B-831A40F55502}"/>
                </a:ext>
              </a:extLst>
            </p:cNvPr>
            <p:cNvSpPr/>
            <p:nvPr/>
          </p:nvSpPr>
          <p:spPr>
            <a:xfrm>
              <a:off x="2340410" y="1599538"/>
              <a:ext cx="414717" cy="1577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B333210-7C66-230E-4571-6C56A2350319}"/>
                </a:ext>
              </a:extLst>
            </p:cNvPr>
            <p:cNvSpPr txBox="1"/>
            <p:nvPr/>
          </p:nvSpPr>
          <p:spPr>
            <a:xfrm>
              <a:off x="1954772" y="1779306"/>
              <a:ext cx="1324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O</a:t>
              </a:r>
              <a:r>
                <a:rPr lang="en-US" altLang="zh-CN" sz="1200" b="0" i="0" dirty="0" err="1">
                  <a:solidFill>
                    <a:srgbClr val="FF0000"/>
                  </a:solidFill>
                  <a:effectLst/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perationName</a:t>
              </a:r>
              <a:endParaRPr lang="zh-CN" altLang="en-US" sz="1200" dirty="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E297267-CAC0-F4E2-44F9-101B085DFDBB}"/>
                </a:ext>
              </a:extLst>
            </p:cNvPr>
            <p:cNvSpPr txBox="1"/>
            <p:nvPr/>
          </p:nvSpPr>
          <p:spPr>
            <a:xfrm>
              <a:off x="1701579" y="3880504"/>
              <a:ext cx="19118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左侧显示</a:t>
              </a:r>
              <a:r>
                <a:rPr lang="en-US" altLang="zh-CN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span</a:t>
              </a:r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的生命同期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B6423F0-0E60-8BEA-3E63-A9B52DE2004D}"/>
                </a:ext>
              </a:extLst>
            </p:cNvPr>
            <p:cNvSpPr/>
            <p:nvPr/>
          </p:nvSpPr>
          <p:spPr>
            <a:xfrm>
              <a:off x="6683147" y="2046137"/>
              <a:ext cx="596272" cy="1285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7838DAE-BE6E-DB56-3FDC-4B8CB21400BA}"/>
                </a:ext>
              </a:extLst>
            </p:cNvPr>
            <p:cNvSpPr/>
            <p:nvPr/>
          </p:nvSpPr>
          <p:spPr>
            <a:xfrm>
              <a:off x="4251372" y="2560322"/>
              <a:ext cx="1207198" cy="1311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C287AB4-4D3E-C8CD-6301-A3A0A658B1CF}"/>
                </a:ext>
              </a:extLst>
            </p:cNvPr>
            <p:cNvSpPr/>
            <p:nvPr/>
          </p:nvSpPr>
          <p:spPr>
            <a:xfrm>
              <a:off x="4284502" y="2895602"/>
              <a:ext cx="597599" cy="1311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55FAFA-8840-A575-89A5-CA6E5B63E8F8}"/>
                </a:ext>
              </a:extLst>
            </p:cNvPr>
            <p:cNvSpPr/>
            <p:nvPr/>
          </p:nvSpPr>
          <p:spPr>
            <a:xfrm>
              <a:off x="3848431" y="2727962"/>
              <a:ext cx="436071" cy="1311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993E843-094C-D6A8-B0CD-4892F2ACB773}"/>
                </a:ext>
              </a:extLst>
            </p:cNvPr>
            <p:cNvCxnSpPr/>
            <p:nvPr/>
          </p:nvCxnSpPr>
          <p:spPr>
            <a:xfrm>
              <a:off x="3848431" y="3172570"/>
              <a:ext cx="161013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EC93A03-36D2-CE2A-4EE4-D3FEBCC8A648}"/>
                </a:ext>
              </a:extLst>
            </p:cNvPr>
            <p:cNvSpPr txBox="1"/>
            <p:nvPr/>
          </p:nvSpPr>
          <p:spPr>
            <a:xfrm>
              <a:off x="7249066" y="1951315"/>
              <a:ext cx="20601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自己写的</a:t>
              </a:r>
              <a:r>
                <a:rPr lang="en-US" altLang="zh-CN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Tag</a:t>
              </a:r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，</a:t>
              </a:r>
              <a:r>
                <a:rPr lang="en-US" altLang="zh-CN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Tag</a:t>
              </a:r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用于检索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DCC4D11-9C05-3FA8-EA93-B3FAE99DD832}"/>
                </a:ext>
              </a:extLst>
            </p:cNvPr>
            <p:cNvSpPr txBox="1"/>
            <p:nvPr/>
          </p:nvSpPr>
          <p:spPr>
            <a:xfrm>
              <a:off x="5393459" y="2471962"/>
              <a:ext cx="28017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自己写的</a:t>
              </a:r>
              <a:r>
                <a:rPr lang="en-US" altLang="zh-CN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Log</a:t>
              </a:r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，</a:t>
              </a:r>
              <a:r>
                <a:rPr lang="en-US" altLang="zh-CN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Log</a:t>
              </a:r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通常代表一个</a:t>
              </a:r>
              <a:r>
                <a:rPr lang="en-US" altLang="zh-CN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event</a:t>
              </a:r>
              <a:endParaRPr lang="zh-CN" altLang="en-US" sz="1200" dirty="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428BBF0-B1B5-B597-67DB-941144C0DDD8}"/>
                </a:ext>
              </a:extLst>
            </p:cNvPr>
            <p:cNvSpPr txBox="1"/>
            <p:nvPr/>
          </p:nvSpPr>
          <p:spPr>
            <a:xfrm>
              <a:off x="6096000" y="2657696"/>
              <a:ext cx="21259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每一个</a:t>
              </a:r>
              <a:r>
                <a:rPr lang="en-US" altLang="zh-CN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Log</a:t>
              </a:r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都会自带发生时间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99616E8-E10D-53F0-9F66-E26F9A61F02C}"/>
                </a:ext>
              </a:extLst>
            </p:cNvPr>
            <p:cNvSpPr txBox="1"/>
            <p:nvPr/>
          </p:nvSpPr>
          <p:spPr>
            <a:xfrm>
              <a:off x="5709981" y="2848300"/>
              <a:ext cx="33877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写</a:t>
              </a:r>
              <a:r>
                <a:rPr lang="en-US" altLang="zh-CN" sz="1200" dirty="0" err="1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BaggageItem</a:t>
              </a:r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时会被当成一个事件写到</a:t>
              </a:r>
              <a:r>
                <a:rPr lang="en-US" altLang="zh-CN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Log</a:t>
              </a:r>
              <a:r>
                <a:rPr lang="zh-CN" altLang="en-US" sz="1200" dirty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里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ECD47BC-180D-D766-B7EF-27137DB21221}"/>
                </a:ext>
              </a:extLst>
            </p:cNvPr>
            <p:cNvSpPr/>
            <p:nvPr/>
          </p:nvSpPr>
          <p:spPr>
            <a:xfrm>
              <a:off x="7841523" y="4266213"/>
              <a:ext cx="1036107" cy="13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8FC56B55-05B5-0E3D-D992-270B666D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0" y="270170"/>
            <a:ext cx="2017552" cy="4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17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8E456-41E1-FE82-EBA6-9129792A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jaeger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14724C-84C4-5127-5AAC-C8221157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5425"/>
          </a:xfrm>
        </p:spPr>
        <p:txBody>
          <a:bodyPr/>
          <a:lstStyle/>
          <a:p>
            <a:r>
              <a:rPr lang="zh-CN" altLang="en-US" dirty="0"/>
              <a:t>对比两次的请求链路，找出不同，发现问题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F7D71F-572A-7A1E-F17E-7D5CDA45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41" y="2575987"/>
            <a:ext cx="8645718" cy="361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8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9C2B0-D3E5-7AD4-AF55-9E92F5C41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protobuf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38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CBEA2-1830-C91D-CECB-8C0BEC65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protobuf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8FFB6C-0134-6D0E-9065-909787CAE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protocol buffers </a:t>
            </a:r>
            <a:r>
              <a:rPr lang="zh-CN" altLang="en-US" dirty="0"/>
              <a:t>是一种语言无关、平台无关、可扩展的序列化结构数据的方法，序列化之后的数据很小，并且非常高效，支持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、</a:t>
            </a:r>
            <a:r>
              <a:rPr lang="en-US" altLang="zh-CN" dirty="0"/>
              <a:t>Go</a:t>
            </a:r>
            <a:r>
              <a:rPr lang="zh-CN" altLang="en-US" dirty="0"/>
              <a:t>等多种主流语言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736199-69C4-BA8A-F2D1-53D580305CF5}"/>
              </a:ext>
            </a:extLst>
          </p:cNvPr>
          <p:cNvGrpSpPr/>
          <p:nvPr/>
        </p:nvGrpSpPr>
        <p:grpSpPr>
          <a:xfrm>
            <a:off x="5216892" y="5176191"/>
            <a:ext cx="1326681" cy="1326681"/>
            <a:chOff x="5005136" y="5160861"/>
            <a:chExt cx="1326681" cy="1326681"/>
          </a:xfrm>
        </p:grpSpPr>
        <p:pic>
          <p:nvPicPr>
            <p:cNvPr id="5" name="图形 4" descr="纸张">
              <a:extLst>
                <a:ext uri="{FF2B5EF4-FFF2-40B4-BE49-F238E27FC236}">
                  <a16:creationId xmlns:a16="http://schemas.microsoft.com/office/drawing/2014/main" id="{EB036062-CADC-C03D-CEF7-08A9C2DF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05136" y="5160861"/>
              <a:ext cx="1326681" cy="132668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E248ECC-8F6F-EC5D-7F49-968788AB620E}"/>
                </a:ext>
              </a:extLst>
            </p:cNvPr>
            <p:cNvSpPr txBox="1"/>
            <p:nvPr/>
          </p:nvSpPr>
          <p:spPr>
            <a:xfrm>
              <a:off x="5250318" y="5747200"/>
              <a:ext cx="8317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.proto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0ACC1DA-5497-B0AE-24F9-08838B5E962C}"/>
              </a:ext>
            </a:extLst>
          </p:cNvPr>
          <p:cNvGrpSpPr/>
          <p:nvPr/>
        </p:nvGrpSpPr>
        <p:grpSpPr>
          <a:xfrm>
            <a:off x="6481179" y="3583963"/>
            <a:ext cx="1326681" cy="1326681"/>
            <a:chOff x="6481179" y="3583963"/>
            <a:chExt cx="1326681" cy="1326681"/>
          </a:xfrm>
        </p:grpSpPr>
        <p:pic>
          <p:nvPicPr>
            <p:cNvPr id="8" name="图形 7" descr="纸张">
              <a:extLst>
                <a:ext uri="{FF2B5EF4-FFF2-40B4-BE49-F238E27FC236}">
                  <a16:creationId xmlns:a16="http://schemas.microsoft.com/office/drawing/2014/main" id="{F2C055D9-C715-68EB-E6C5-9433C132C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1179" y="3583963"/>
              <a:ext cx="1326681" cy="132668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E06BE52-897B-A5DB-1272-AEF7A5B7DA2A}"/>
                </a:ext>
              </a:extLst>
            </p:cNvPr>
            <p:cNvSpPr txBox="1"/>
            <p:nvPr/>
          </p:nvSpPr>
          <p:spPr>
            <a:xfrm>
              <a:off x="6784111" y="4170302"/>
              <a:ext cx="64652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</a:t>
              </a:r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cpp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0" name="图形 9" descr="纸张">
            <a:extLst>
              <a:ext uri="{FF2B5EF4-FFF2-40B4-BE49-F238E27FC236}">
                <a16:creationId xmlns:a16="http://schemas.microsoft.com/office/drawing/2014/main" id="{042EE7B2-B746-96E5-309C-60FCE268A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2720" y="5176192"/>
            <a:ext cx="1326681" cy="13266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1CF478-D6F9-9682-E638-C7D2748725BF}"/>
              </a:ext>
            </a:extLst>
          </p:cNvPr>
          <p:cNvSpPr txBox="1"/>
          <p:nvPr/>
        </p:nvSpPr>
        <p:spPr>
          <a:xfrm>
            <a:off x="2276027" y="5654866"/>
            <a:ext cx="68621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.java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43942DC-82CC-59A6-A29D-8DAC5A40046B}"/>
              </a:ext>
            </a:extLst>
          </p:cNvPr>
          <p:cNvGrpSpPr/>
          <p:nvPr/>
        </p:nvGrpSpPr>
        <p:grpSpPr>
          <a:xfrm>
            <a:off x="3587185" y="3583962"/>
            <a:ext cx="1629707" cy="1326681"/>
            <a:chOff x="3539059" y="3660965"/>
            <a:chExt cx="1629707" cy="1326681"/>
          </a:xfrm>
        </p:grpSpPr>
        <p:pic>
          <p:nvPicPr>
            <p:cNvPr id="13" name="图形 12" descr="纸张">
              <a:extLst>
                <a:ext uri="{FF2B5EF4-FFF2-40B4-BE49-F238E27FC236}">
                  <a16:creationId xmlns:a16="http://schemas.microsoft.com/office/drawing/2014/main" id="{EBDAC386-EC97-A232-E2FD-B47330F65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9059" y="3660965"/>
              <a:ext cx="1629707" cy="132668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D08EE2-C08F-247A-423D-FD385676ABDA}"/>
                </a:ext>
              </a:extLst>
            </p:cNvPr>
            <p:cNvSpPr txBox="1"/>
            <p:nvPr/>
          </p:nvSpPr>
          <p:spPr>
            <a:xfrm>
              <a:off x="3841992" y="4247304"/>
              <a:ext cx="101091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.python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5" name="图形 14" descr="纸张">
            <a:extLst>
              <a:ext uri="{FF2B5EF4-FFF2-40B4-BE49-F238E27FC236}">
                <a16:creationId xmlns:a16="http://schemas.microsoft.com/office/drawing/2014/main" id="{4C498467-85E4-2292-BA03-34C95AB3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9427" y="5176192"/>
            <a:ext cx="1326681" cy="132668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3A63E28-B4EC-0AF0-BA63-7FB95DD638DA}"/>
              </a:ext>
            </a:extLst>
          </p:cNvPr>
          <p:cNvSpPr txBox="1"/>
          <p:nvPr/>
        </p:nvSpPr>
        <p:spPr>
          <a:xfrm>
            <a:off x="8368985" y="5654866"/>
            <a:ext cx="5146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.go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A4A672F-6085-EAEA-FA94-92A9F23C3239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>
            <a:off x="3309401" y="5839532"/>
            <a:ext cx="190749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DE133A5-9BE5-EF3F-6515-770CFC087A54}"/>
              </a:ext>
            </a:extLst>
          </p:cNvPr>
          <p:cNvCxnSpPr>
            <a:cxnSpLocks/>
            <a:stCxn id="5" idx="1"/>
            <a:endCxn id="13" idx="2"/>
          </p:cNvCxnSpPr>
          <p:nvPr/>
        </p:nvCxnSpPr>
        <p:spPr>
          <a:xfrm flipH="1" flipV="1">
            <a:off x="4402039" y="4910643"/>
            <a:ext cx="814853" cy="928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3283ABF-62DF-41A8-FB3C-7E1D0BEE19D1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6543573" y="5839532"/>
            <a:ext cx="143585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0D7DCD4-901A-25E5-18EA-AFCFD0907261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6543573" y="4910644"/>
            <a:ext cx="600947" cy="928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2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7B633-E491-0358-475B-D5CBA431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protoc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FAC5D-BD14-05E7-6F33-DA8BBD340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333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Linux</a:t>
            </a:r>
            <a:r>
              <a:rPr lang="zh-CN" altLang="en-US" dirty="0"/>
              <a:t>。</a:t>
            </a:r>
            <a:r>
              <a:rPr lang="en-US" altLang="zh-CN" dirty="0"/>
              <a:t>apt install -y </a:t>
            </a:r>
            <a:r>
              <a:rPr lang="en-US" altLang="zh-CN" dirty="0" err="1"/>
              <a:t>protobuf</a:t>
            </a:r>
            <a:r>
              <a:rPr lang="en-US" altLang="zh-CN" dirty="0"/>
              <a:t>-compiler</a:t>
            </a:r>
            <a:r>
              <a:rPr lang="zh-CN" altLang="en-US" dirty="0"/>
              <a:t>。</a:t>
            </a:r>
            <a:r>
              <a:rPr lang="en-US" altLang="zh-CN" dirty="0"/>
              <a:t>-y</a:t>
            </a:r>
            <a:r>
              <a:rPr lang="zh-CN" altLang="en-US" dirty="0"/>
              <a:t>等价于</a:t>
            </a:r>
            <a:r>
              <a:rPr lang="en-US" altLang="zh-CN" dirty="0"/>
              <a:t>--yes</a:t>
            </a:r>
            <a:r>
              <a:rPr lang="zh-CN" altLang="en-US" dirty="0"/>
              <a:t>，如果安装出现一些“确认提示”，需要你输入</a:t>
            </a:r>
            <a:r>
              <a:rPr lang="en-US" altLang="zh-CN" dirty="0"/>
              <a:t>yes</a:t>
            </a:r>
            <a:r>
              <a:rPr lang="zh-CN" altLang="en-US" dirty="0"/>
              <a:t>或</a:t>
            </a:r>
            <a:r>
              <a:rPr lang="en-US" altLang="zh-CN" dirty="0"/>
              <a:t>no</a:t>
            </a:r>
            <a:r>
              <a:rPr lang="zh-CN" altLang="en-US" dirty="0"/>
              <a:t>，</a:t>
            </a:r>
            <a:r>
              <a:rPr lang="en-US" altLang="zh-CN" dirty="0"/>
              <a:t>-y</a:t>
            </a:r>
            <a:r>
              <a:rPr lang="zh-CN" altLang="en-US" dirty="0"/>
              <a:t>会自动帮你输入</a:t>
            </a:r>
            <a:r>
              <a:rPr lang="en-US" altLang="zh-CN" dirty="0"/>
              <a:t>yes</a:t>
            </a:r>
            <a:r>
              <a:rPr lang="zh-CN" altLang="en-US" dirty="0"/>
              <a:t>，避免安装流程被中断</a:t>
            </a:r>
            <a:endParaRPr lang="en-US" altLang="zh-CN" dirty="0"/>
          </a:p>
          <a:p>
            <a:r>
              <a:rPr lang="en-US" altLang="zh-CN" dirty="0"/>
              <a:t>Mac</a:t>
            </a:r>
            <a:r>
              <a:rPr lang="zh-CN" altLang="en-US" dirty="0"/>
              <a:t>。</a:t>
            </a:r>
            <a:r>
              <a:rPr lang="en-US" altLang="zh-CN" dirty="0"/>
              <a:t>brew install </a:t>
            </a:r>
            <a:r>
              <a:rPr lang="en-US" altLang="zh-CN" dirty="0" err="1"/>
              <a:t>protobuf</a:t>
            </a:r>
            <a:endParaRPr lang="en-US" altLang="zh-CN" dirty="0"/>
          </a:p>
          <a:p>
            <a:r>
              <a:rPr lang="en-US" altLang="zh-CN" dirty="0"/>
              <a:t>Windows</a:t>
            </a:r>
            <a:r>
              <a:rPr lang="zh-CN" altLang="en-US" dirty="0"/>
              <a:t>。到</a:t>
            </a:r>
            <a:r>
              <a:rPr lang="zh-CN" altLang="en-US" dirty="0">
                <a:hlinkClick r:id="rId2"/>
              </a:rPr>
              <a:t>官网</a:t>
            </a:r>
            <a:r>
              <a:rPr lang="zh-CN" altLang="en-US" dirty="0"/>
              <a:t>上下载最新版的编译好的</a:t>
            </a:r>
            <a:r>
              <a:rPr lang="en-US" altLang="zh-CN" dirty="0" err="1"/>
              <a:t>protoc</a:t>
            </a:r>
            <a:r>
              <a:rPr lang="zh-CN" altLang="en-US" dirty="0"/>
              <a:t>可执行文件</a:t>
            </a:r>
            <a:r>
              <a:rPr lang="en-US" altLang="zh-CN" dirty="0"/>
              <a:t>protoc-xxx-win64.zip</a:t>
            </a:r>
            <a:r>
              <a:rPr lang="zh-CN" altLang="en-US" dirty="0"/>
              <a:t>，解压后有个</a:t>
            </a:r>
            <a:r>
              <a:rPr lang="en-US" altLang="zh-CN" dirty="0"/>
              <a:t>bin</a:t>
            </a:r>
            <a:r>
              <a:rPr lang="zh-CN" altLang="en-US" dirty="0"/>
              <a:t>目录，把它放到环境变量</a:t>
            </a:r>
            <a:r>
              <a:rPr lang="en-US" altLang="zh-CN" dirty="0"/>
              <a:t>PATH</a:t>
            </a:r>
            <a:r>
              <a:rPr lang="zh-CN" altLang="en-US" dirty="0"/>
              <a:t>里去，这样就可以在任意目录下使用</a:t>
            </a:r>
            <a:r>
              <a:rPr lang="en-US" altLang="zh-CN" dirty="0" err="1"/>
              <a:t>protoc</a:t>
            </a:r>
            <a:r>
              <a:rPr lang="zh-CN" altLang="en-US" dirty="0"/>
              <a:t>命令了。此方法同样适用于其他操作系统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E04936-DA2D-FD06-222F-4D286C644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68957"/>
            <a:ext cx="5036588" cy="12557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D707C-51F0-4397-2BD8-0472CD8A7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73" y="5068957"/>
            <a:ext cx="5358570" cy="112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大乔乔教育.potx" id="{CD6EAD01-9E8B-4F0F-9118-843CE81DD9DC}" vid="{64412112-2D00-4787-9447-9624AE910DF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大乔乔教育</Template>
  <TotalTime>7407</TotalTime>
  <Words>4917</Words>
  <Application>Microsoft Office PowerPoint</Application>
  <PresentationFormat>宽屏</PresentationFormat>
  <Paragraphs>581</Paragraphs>
  <Slides>62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Consolas</vt:lpstr>
      <vt:lpstr>思源黑体 CN</vt:lpstr>
      <vt:lpstr>Arial</vt:lpstr>
      <vt:lpstr>思源黑体 CN Normal</vt:lpstr>
      <vt:lpstr>华文楷体</vt:lpstr>
      <vt:lpstr>等线</vt:lpstr>
      <vt:lpstr>Menlo</vt:lpstr>
      <vt:lpstr>思源黑体 CN Medium</vt:lpstr>
      <vt:lpstr>Office 主题​​</vt:lpstr>
      <vt:lpstr>微服务</vt:lpstr>
      <vt:lpstr>RPC的实现原理</vt:lpstr>
      <vt:lpstr>什么是RPC</vt:lpstr>
      <vt:lpstr>RPC的核心要素</vt:lpstr>
      <vt:lpstr>序列化</vt:lpstr>
      <vt:lpstr>同步调用</vt:lpstr>
      <vt:lpstr>protobuf</vt:lpstr>
      <vt:lpstr>protobuf</vt:lpstr>
      <vt:lpstr>安装protoc</vt:lpstr>
      <vt:lpstr>安装.proto转.go的工具</vt:lpstr>
      <vt:lpstr>gogofast</vt:lpstr>
      <vt:lpstr>序列化性能对比</vt:lpstr>
      <vt:lpstr>grpc</vt:lpstr>
      <vt:lpstr>生成grpc代码</vt:lpstr>
      <vt:lpstr>RPC请求过程</vt:lpstr>
      <vt:lpstr>grpc连接</vt:lpstr>
      <vt:lpstr>grpc连接池</vt:lpstr>
      <vt:lpstr>recover</vt:lpstr>
      <vt:lpstr>grpc VS http</vt:lpstr>
      <vt:lpstr>拦截器</vt:lpstr>
      <vt:lpstr>安全认证</vt:lpstr>
      <vt:lpstr>自签名证书</vt:lpstr>
      <vt:lpstr> CA签发证书</vt:lpstr>
      <vt:lpstr>CA签发证书</vt:lpstr>
      <vt:lpstr>管理操作系统的证书</vt:lpstr>
      <vt:lpstr>grpc数据安全传输</vt:lpstr>
      <vt:lpstr>grpc身份校验</vt:lpstr>
      <vt:lpstr>grpc身份校验</vt:lpstr>
      <vt:lpstr>grpc身份校验</vt:lpstr>
      <vt:lpstr>etcd</vt:lpstr>
      <vt:lpstr>etcd功能介绍</vt:lpstr>
      <vt:lpstr>Key-value读写</vt:lpstr>
      <vt:lpstr>Etcd VS Redis</vt:lpstr>
      <vt:lpstr>租约</vt:lpstr>
      <vt:lpstr>分布式锁</vt:lpstr>
      <vt:lpstr>watch</vt:lpstr>
      <vt:lpstr>服务注册与发现</vt:lpstr>
      <vt:lpstr>服务注册与发现</vt:lpstr>
      <vt:lpstr>网关</vt:lpstr>
      <vt:lpstr>gRPC-Gateway</vt:lpstr>
      <vt:lpstr>gRPC-Gateway</vt:lpstr>
      <vt:lpstr>准备工作</vt:lpstr>
      <vt:lpstr>服务监控</vt:lpstr>
      <vt:lpstr>Prometheus安装</vt:lpstr>
      <vt:lpstr>数据上报给Prometheus</vt:lpstr>
      <vt:lpstr>Prometheus数据查询</vt:lpstr>
      <vt:lpstr>Grafana安装</vt:lpstr>
      <vt:lpstr>Grafana添加数据源</vt:lpstr>
      <vt:lpstr>Grafana报表展示</vt:lpstr>
      <vt:lpstr>Grafana报表展示</vt:lpstr>
      <vt:lpstr>分布式链路追踪</vt:lpstr>
      <vt:lpstr>链路追踪</vt:lpstr>
      <vt:lpstr> OpenTracing和OpenTelemetry </vt:lpstr>
      <vt:lpstr>OpenTracing</vt:lpstr>
      <vt:lpstr>span reference</vt:lpstr>
      <vt:lpstr>Span接口</vt:lpstr>
      <vt:lpstr>span log</vt:lpstr>
      <vt:lpstr>Tracer接口</vt:lpstr>
      <vt:lpstr>Tracer接口</vt:lpstr>
      <vt:lpstr>安装jaeger</vt:lpstr>
      <vt:lpstr>PowerPoint 演示文稿</vt:lpstr>
      <vt:lpstr>jaeger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微服务</dc:title>
  <dc:creator>张 朝阳</dc:creator>
  <cp:lastModifiedBy>乔乔 大</cp:lastModifiedBy>
  <cp:revision>82</cp:revision>
  <dcterms:created xsi:type="dcterms:W3CDTF">2023-06-26T09:04:33Z</dcterms:created>
  <dcterms:modified xsi:type="dcterms:W3CDTF">2024-08-28T08:18:25Z</dcterms:modified>
</cp:coreProperties>
</file>